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93" r:id="rId2"/>
    <p:sldMasterId id="2147483712" r:id="rId3"/>
  </p:sldMasterIdLst>
  <p:notesMasterIdLst>
    <p:notesMasterId r:id="rId27"/>
  </p:notesMasterIdLst>
  <p:sldIdLst>
    <p:sldId id="333" r:id="rId4"/>
    <p:sldId id="390" r:id="rId5"/>
    <p:sldId id="385" r:id="rId6"/>
    <p:sldId id="393" r:id="rId7"/>
    <p:sldId id="340" r:id="rId8"/>
    <p:sldId id="344" r:id="rId9"/>
    <p:sldId id="388" r:id="rId10"/>
    <p:sldId id="411" r:id="rId11"/>
    <p:sldId id="410" r:id="rId12"/>
    <p:sldId id="401" r:id="rId13"/>
    <p:sldId id="407" r:id="rId14"/>
    <p:sldId id="408" r:id="rId15"/>
    <p:sldId id="409" r:id="rId16"/>
    <p:sldId id="354" r:id="rId17"/>
    <p:sldId id="394" r:id="rId18"/>
    <p:sldId id="381" r:id="rId19"/>
    <p:sldId id="412" r:id="rId20"/>
    <p:sldId id="397" r:id="rId21"/>
    <p:sldId id="382" r:id="rId22"/>
    <p:sldId id="399" r:id="rId23"/>
    <p:sldId id="371" r:id="rId24"/>
    <p:sldId id="379" r:id="rId25"/>
    <p:sldId id="400" r:id="rId26"/>
  </p:sldIdLst>
  <p:sldSz cx="9144000" cy="5143500" type="screen16x9"/>
  <p:notesSz cx="6858000" cy="9144000"/>
  <p:embeddedFontLst>
    <p:embeddedFont>
      <p:font typeface="Bodoni MT" panose="02070603080606020203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Source Sans Pro Light" panose="020B04030304030202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336DD1-3591-4944-BAF0-83D3A77645D2}">
  <a:tblStyle styleId="{C8336DD1-3591-4944-BAF0-83D3A77645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1" autoAdjust="0"/>
    <p:restoredTop sz="88661" autoAdjust="0"/>
  </p:normalViewPr>
  <p:slideViewPr>
    <p:cSldViewPr snapToGrid="0">
      <p:cViewPr varScale="1">
        <p:scale>
          <a:sx n="101" d="100"/>
          <a:sy n="101" d="100"/>
        </p:scale>
        <p:origin x="13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752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2807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3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9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30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2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636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6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29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5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095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3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1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3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01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53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2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023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9475" y="756047"/>
            <a:ext cx="3840480" cy="1540791"/>
          </a:xfrm>
        </p:spPr>
        <p:txBody>
          <a:bodyPr anchor="b">
            <a:normAutofit/>
          </a:bodyPr>
          <a:lstStyle>
            <a:lvl1pPr algn="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228" y="2328873"/>
            <a:ext cx="2375727" cy="485755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0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2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2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49945" y="1655591"/>
            <a:ext cx="1013858" cy="8229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+mj-lt"/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9944" y="2669704"/>
            <a:ext cx="1014985" cy="8229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+mj-lt"/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49944" y="3679317"/>
            <a:ext cx="1014986" cy="8229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+mj-lt"/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28700" y="1652162"/>
            <a:ext cx="829818" cy="829818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8700" y="2666275"/>
            <a:ext cx="829818" cy="829818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28700" y="3675888"/>
            <a:ext cx="829818" cy="829818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59786" y="1655591"/>
            <a:ext cx="2743200" cy="8229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350" dirty="0">
                <a:solidFill>
                  <a:schemeClr val="tx1"/>
                </a:solidFill>
              </a:defRPr>
            </a:lvl1pPr>
          </a:lstStyle>
          <a:p>
            <a:pPr marL="200025" lvl="0" indent="-200025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59786" y="2669704"/>
            <a:ext cx="2743200" cy="8229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350" dirty="0">
                <a:solidFill>
                  <a:schemeClr val="tx1"/>
                </a:solidFill>
              </a:defRPr>
            </a:lvl1pPr>
          </a:lstStyle>
          <a:p>
            <a:pPr marL="200025" lvl="0" indent="-200025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59786" y="3679317"/>
            <a:ext cx="2743200" cy="8229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350" dirty="0">
                <a:solidFill>
                  <a:schemeClr val="tx1"/>
                </a:solidFill>
              </a:defRPr>
            </a:lvl1pPr>
          </a:lstStyle>
          <a:p>
            <a:pPr marL="200025" lvl="0" indent="-200025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02986" y="1655591"/>
            <a:ext cx="2743200" cy="82296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5602986" y="2669704"/>
            <a:ext cx="2743200" cy="82296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5602986" y="3679317"/>
            <a:ext cx="2743200" cy="82296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447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4744" y="1674681"/>
            <a:ext cx="1645920" cy="20574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6" y="2620802"/>
            <a:ext cx="1645920" cy="20574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9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3049" y="2620802"/>
            <a:ext cx="1645920" cy="20574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9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4744" y="3965792"/>
            <a:ext cx="1645920" cy="20574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943" y="1940205"/>
            <a:ext cx="8007988" cy="1977896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57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94943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069894"/>
            <a:ext cx="7886700" cy="3429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843695"/>
            <a:ext cx="2400300" cy="54864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393443"/>
            <a:ext cx="2400300" cy="1849412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8956" y="1843695"/>
            <a:ext cx="2400300" cy="54864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70148" y="2393443"/>
            <a:ext cx="2400300" cy="1849412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4952" y="1843695"/>
            <a:ext cx="2400300" cy="54864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17336" y="2393443"/>
            <a:ext cx="2400300" cy="1849412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3888" y="1069894"/>
            <a:ext cx="7886700" cy="3429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829" y="1553766"/>
            <a:ext cx="3771900" cy="3429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829" y="1981166"/>
            <a:ext cx="3771900" cy="2606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50606" y="1553766"/>
            <a:ext cx="3771900" cy="3429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50606" y="1981166"/>
            <a:ext cx="3771900" cy="2606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22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93926" y="1728217"/>
            <a:ext cx="1165860" cy="421481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2700"/>
              </a:spcBef>
              <a:buNone/>
              <a:defRPr sz="825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5799" y="2516034"/>
            <a:ext cx="548640" cy="342900"/>
          </a:xfr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447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41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5635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29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823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2917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2011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1105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0199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293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83870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74814" y="2626614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800" y="3219351"/>
            <a:ext cx="548640" cy="342900"/>
          </a:xfr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77436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68202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58967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9732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0497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31263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22028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12793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03558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94324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85089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5854" y="3319272"/>
            <a:ext cx="480060" cy="151332"/>
          </a:xfrm>
        </p:spPr>
        <p:txBody>
          <a:bodyPr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05334" y="3051810"/>
            <a:ext cx="774954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4593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4444"/>
            <a:ext cx="7886700" cy="3072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29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4019850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4307254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8801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9099"/>
            <a:ext cx="1714500" cy="26746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4020147"/>
            <a:ext cx="1714500" cy="27384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4307551"/>
            <a:ext cx="1714500" cy="273844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77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636" y="128785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36" y="249226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636" y="2708105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15527" y="1288153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5527" y="2492557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5527" y="2708402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29418" y="128785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418" y="249226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9418" y="2708105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3784" y="128785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784" y="249226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784" y="2708105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3914" y="309893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3914" y="430334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914" y="4519186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07805" y="3099233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07805" y="4303637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07805" y="4519483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21696" y="309893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21696" y="430334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1696" y="4519186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35587" y="3098936"/>
            <a:ext cx="1714500" cy="11658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5587" y="4303340"/>
            <a:ext cx="1714500" cy="2057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latin typeface="+mj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5587" y="4519186"/>
            <a:ext cx="1714500" cy="20574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n-lt"/>
              </a:defRPr>
            </a:lvl1pPr>
            <a:lvl2pPr marL="342900" indent="0">
              <a:buNone/>
              <a:defRPr sz="1050">
                <a:latin typeface="+mj-lt"/>
              </a:defRPr>
            </a:lvl2pPr>
            <a:lvl3pPr marL="685800" indent="0">
              <a:buNone/>
              <a:defRPr sz="1050">
                <a:latin typeface="+mj-lt"/>
              </a:defRPr>
            </a:lvl3pPr>
            <a:lvl4pPr marL="1028700" indent="0">
              <a:buNone/>
              <a:defRPr sz="1050">
                <a:latin typeface="+mj-lt"/>
              </a:defRPr>
            </a:lvl4pPr>
            <a:lvl5pPr marL="1371600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49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3132" y="1394833"/>
            <a:ext cx="1364742" cy="11384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3978" y="2583564"/>
            <a:ext cx="1543050" cy="480060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5860" y="3082953"/>
            <a:ext cx="154305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5860" y="3362333"/>
            <a:ext cx="1543050" cy="6858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2894615" y="1394833"/>
            <a:ext cx="1364742" cy="11384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05461" y="2583564"/>
            <a:ext cx="1543050" cy="480060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7344" y="3082953"/>
            <a:ext cx="154305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7344" y="3362333"/>
            <a:ext cx="1543050" cy="6858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912335" y="1394833"/>
            <a:ext cx="1364742" cy="11384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3181" y="2583564"/>
            <a:ext cx="1543050" cy="480060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3181" y="3082953"/>
            <a:ext cx="154305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23181" y="3362333"/>
            <a:ext cx="1543050" cy="6858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948451" y="1394833"/>
            <a:ext cx="1364742" cy="11384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9297" y="2583564"/>
            <a:ext cx="1543050" cy="480060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59297" y="3082953"/>
            <a:ext cx="154305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59297" y="3362333"/>
            <a:ext cx="1543050" cy="6858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3963" y="1344529"/>
            <a:ext cx="1783080" cy="2860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446" y="1350545"/>
            <a:ext cx="1783080" cy="2860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03166" y="1350544"/>
            <a:ext cx="1783080" cy="2860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39282" y="1365582"/>
            <a:ext cx="1783080" cy="2860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9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73844"/>
            <a:ext cx="5465826" cy="994172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455923"/>
            <a:ext cx="6858000" cy="1714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336" y="3305556"/>
            <a:ext cx="5465826" cy="10287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 algn="ctr">
              <a:lnSpc>
                <a:spcPts val="16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451" y="857250"/>
            <a:ext cx="371475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>
            <a:normAutofit/>
          </a:bodyPr>
          <a:lstStyle>
            <a:lvl1pPr marL="0" indent="0">
              <a:lnSpc>
                <a:spcPts val="19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342900" indent="0">
              <a:lnSpc>
                <a:spcPts val="19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685800" indent="0">
              <a:lnSpc>
                <a:spcPts val="19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028700" indent="0">
              <a:lnSpc>
                <a:spcPts val="19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371600" indent="0">
              <a:lnSpc>
                <a:spcPts val="195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58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9" y="3517416"/>
            <a:ext cx="3771900" cy="1028700"/>
          </a:xfrm>
        </p:spPr>
        <p:txBody>
          <a:bodyPr anchor="ctr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292893"/>
            <a:ext cx="4227957" cy="30861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292893"/>
            <a:ext cx="4227957" cy="30861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5569" y="3515897"/>
            <a:ext cx="3771900" cy="109728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500"/>
              </a:lnSpc>
              <a:buNone/>
              <a:defRPr sz="1200"/>
            </a:lvl1pPr>
            <a:lvl2pPr marL="342900" indent="0">
              <a:lnSpc>
                <a:spcPts val="1500"/>
              </a:lnSpc>
              <a:buNone/>
              <a:defRPr sz="1200"/>
            </a:lvl2pPr>
            <a:lvl3pPr marL="685800" indent="0">
              <a:lnSpc>
                <a:spcPts val="1500"/>
              </a:lnSpc>
              <a:spcBef>
                <a:spcPts val="0"/>
              </a:spcBef>
              <a:buNone/>
              <a:defRPr sz="1200"/>
            </a:lvl3pPr>
            <a:lvl4pPr marL="1028700" indent="0">
              <a:lnSpc>
                <a:spcPts val="1500"/>
              </a:lnSpc>
              <a:buNone/>
              <a:defRPr sz="1200"/>
            </a:lvl4pPr>
            <a:lvl5pPr marL="13716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33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292894"/>
            <a:ext cx="8455914" cy="312896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9" y="3517416"/>
            <a:ext cx="3771900" cy="1028700"/>
          </a:xfrm>
        </p:spPr>
        <p:txBody>
          <a:bodyPr anchor="ctr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5569" y="3515897"/>
            <a:ext cx="3771900" cy="109728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350"/>
              </a:lnSpc>
              <a:buNone/>
              <a:defRPr sz="1200"/>
            </a:lvl1pPr>
            <a:lvl2pPr marL="342900" indent="0">
              <a:lnSpc>
                <a:spcPts val="1350"/>
              </a:lnSpc>
              <a:buNone/>
              <a:defRPr sz="1200"/>
            </a:lvl2pPr>
            <a:lvl3pPr marL="685800" indent="0">
              <a:lnSpc>
                <a:spcPts val="1350"/>
              </a:lnSpc>
              <a:spcBef>
                <a:spcPts val="0"/>
              </a:spcBef>
              <a:buNone/>
              <a:defRPr sz="1200"/>
            </a:lvl3pPr>
            <a:lvl4pPr marL="1028700" indent="0">
              <a:lnSpc>
                <a:spcPts val="1350"/>
              </a:lnSpc>
              <a:buNone/>
              <a:defRPr sz="1200"/>
            </a:lvl4pPr>
            <a:lvl5pPr marL="1371600" indent="0">
              <a:lnSpc>
                <a:spcPts val="135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71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03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79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289721"/>
            <a:ext cx="2475137" cy="41552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1" y="1749487"/>
            <a:ext cx="2474576" cy="2646760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1637" y="1289721"/>
            <a:ext cx="2475137" cy="41552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918" y="1749487"/>
            <a:ext cx="2474576" cy="2646760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4623" y="1289721"/>
            <a:ext cx="2475137" cy="41552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15185" y="1749487"/>
            <a:ext cx="2474576" cy="2646760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365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7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58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57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7738" y="1629966"/>
            <a:ext cx="3857625" cy="1568106"/>
          </a:xfrm>
        </p:spPr>
        <p:txBody>
          <a:bodyPr anchor="b">
            <a:noAutofit/>
          </a:bodyPr>
          <a:lstStyle>
            <a:lvl1pPr algn="l">
              <a:defRPr sz="405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7738" y="3209979"/>
            <a:ext cx="3857625" cy="377375"/>
          </a:xfrm>
        </p:spPr>
        <p:txBody>
          <a:bodyPr>
            <a:no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750" y="984454"/>
            <a:ext cx="1308938" cy="5050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4852334" y="3175187"/>
            <a:ext cx="189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60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15" y="273844"/>
            <a:ext cx="7489951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519" y="1434252"/>
            <a:ext cx="30861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0419" y="1406129"/>
            <a:ext cx="30861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1519" y="1791190"/>
            <a:ext cx="3086100" cy="685800"/>
          </a:xfr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200"/>
            </a:lvl1pPr>
            <a:lvl2pPr marL="342900" indent="0">
              <a:lnSpc>
                <a:spcPts val="1950"/>
              </a:lnSpc>
              <a:buNone/>
              <a:defRPr sz="1200"/>
            </a:lvl2pPr>
            <a:lvl3pPr marL="685800" indent="0">
              <a:lnSpc>
                <a:spcPts val="1950"/>
              </a:lnSpc>
              <a:buNone/>
              <a:defRPr sz="1200"/>
            </a:lvl3pPr>
            <a:lvl4pPr marL="1028700" indent="0">
              <a:lnSpc>
                <a:spcPts val="1950"/>
              </a:lnSpc>
              <a:buNone/>
              <a:defRPr sz="1200"/>
            </a:lvl4pPr>
            <a:lvl5pPr marL="1371600" indent="0">
              <a:lnSpc>
                <a:spcPts val="195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0419" y="1753306"/>
            <a:ext cx="3086100" cy="685800"/>
          </a:xfr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200"/>
            </a:lvl1pPr>
            <a:lvl2pPr marL="342900" indent="0">
              <a:lnSpc>
                <a:spcPts val="1950"/>
              </a:lnSpc>
              <a:buNone/>
              <a:defRPr sz="1200"/>
            </a:lvl2pPr>
            <a:lvl3pPr marL="685800" indent="0">
              <a:lnSpc>
                <a:spcPts val="1950"/>
              </a:lnSpc>
              <a:buNone/>
              <a:defRPr sz="1200"/>
            </a:lvl3pPr>
            <a:lvl4pPr marL="1028700" indent="0">
              <a:lnSpc>
                <a:spcPts val="1950"/>
              </a:lnSpc>
              <a:buNone/>
              <a:defRPr sz="1200"/>
            </a:lvl4pPr>
            <a:lvl5pPr marL="1371600" indent="0">
              <a:lnSpc>
                <a:spcPts val="195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139015" y="2706540"/>
            <a:ext cx="30861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915" y="2678417"/>
            <a:ext cx="30861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9015" y="3063478"/>
            <a:ext cx="3086100" cy="685800"/>
          </a:xfr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200"/>
            </a:lvl1pPr>
            <a:lvl2pPr marL="342900" indent="0">
              <a:lnSpc>
                <a:spcPts val="1950"/>
              </a:lnSpc>
              <a:buNone/>
              <a:defRPr sz="1200"/>
            </a:lvl2pPr>
            <a:lvl3pPr marL="685800" indent="0">
              <a:lnSpc>
                <a:spcPts val="1950"/>
              </a:lnSpc>
              <a:buNone/>
              <a:defRPr sz="1200"/>
            </a:lvl3pPr>
            <a:lvl4pPr marL="1028700" indent="0">
              <a:lnSpc>
                <a:spcPts val="1950"/>
              </a:lnSpc>
              <a:buNone/>
              <a:defRPr sz="1200"/>
            </a:lvl4pPr>
            <a:lvl5pPr marL="1371600" indent="0">
              <a:lnSpc>
                <a:spcPts val="195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7915" y="3025594"/>
            <a:ext cx="3086100" cy="685800"/>
          </a:xfr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200"/>
            </a:lvl1pPr>
            <a:lvl2pPr marL="342900" indent="0">
              <a:lnSpc>
                <a:spcPts val="1950"/>
              </a:lnSpc>
              <a:buNone/>
              <a:defRPr sz="1200"/>
            </a:lvl2pPr>
            <a:lvl3pPr marL="685800" indent="0">
              <a:lnSpc>
                <a:spcPts val="1950"/>
              </a:lnSpc>
              <a:buNone/>
              <a:defRPr sz="1200"/>
            </a:lvl3pPr>
            <a:lvl4pPr marL="1028700" indent="0">
              <a:lnSpc>
                <a:spcPts val="1950"/>
              </a:lnSpc>
              <a:buNone/>
              <a:defRPr sz="1200"/>
            </a:lvl4pPr>
            <a:lvl5pPr marL="1371600" indent="0">
              <a:lnSpc>
                <a:spcPts val="195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" y="4457700"/>
            <a:ext cx="9141714" cy="685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06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7738" y="1629966"/>
            <a:ext cx="3857625" cy="1568106"/>
          </a:xfrm>
        </p:spPr>
        <p:txBody>
          <a:bodyPr anchor="b">
            <a:noAutofit/>
          </a:bodyPr>
          <a:lstStyle>
            <a:lvl1pPr algn="l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7738" y="3209979"/>
            <a:ext cx="3857625" cy="377375"/>
          </a:xfrm>
        </p:spPr>
        <p:txBody>
          <a:bodyPr>
            <a:noAutofit/>
          </a:bodyPr>
          <a:lstStyle>
            <a:lvl1pPr marL="0" indent="0" algn="l">
              <a:buNone/>
              <a:defRPr sz="1350" b="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4852334" y="3175187"/>
            <a:ext cx="1899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814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6923"/>
            <a:ext cx="7886700" cy="705136"/>
          </a:xfrm>
        </p:spPr>
        <p:txBody>
          <a:bodyPr anchor="b">
            <a:noAutofit/>
          </a:bodyPr>
          <a:lstStyle>
            <a:lvl1pPr algn="ctr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04541" y="866124"/>
            <a:ext cx="5925394" cy="573345"/>
          </a:xfrm>
        </p:spPr>
        <p:txBody>
          <a:bodyPr>
            <a:noAutofit/>
          </a:bodyPr>
          <a:lstStyle>
            <a:lvl1pPr marL="0" indent="0" algn="ctr">
              <a:buNone/>
              <a:defRPr sz="1350" cap="none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29" y="4695381"/>
            <a:ext cx="806570" cy="31119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4781" y="1702782"/>
            <a:ext cx="4654800" cy="3440719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675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20" y="1369219"/>
            <a:ext cx="3685642" cy="3263504"/>
          </a:xfrm>
        </p:spPr>
        <p:txBody>
          <a:bodyPr lIns="0" tIns="0" rIns="0" bIns="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3778241" y="3252070"/>
            <a:ext cx="1428750" cy="1765697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486" y="0"/>
            <a:ext cx="4730515" cy="4335279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374697"/>
            <a:ext cx="3702908" cy="994172"/>
          </a:xfrm>
        </p:spPr>
        <p:txBody>
          <a:bodyPr lIns="0" tIns="0" rIns="0" bIns="0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712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374697"/>
            <a:ext cx="3702908" cy="994172"/>
          </a:xfrm>
        </p:spPr>
        <p:txBody>
          <a:bodyPr lIns="0" tIns="0" rIns="0" bIns="0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4220" y="1369219"/>
            <a:ext cx="3685642" cy="3263504"/>
          </a:xfrm>
        </p:spPr>
        <p:txBody>
          <a:bodyPr lIns="0" tIns="0" rIns="0" bIns="0"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5890847" y="741403"/>
            <a:ext cx="3246847" cy="36606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3830862" y="475210"/>
            <a:ext cx="4178931" cy="417893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91409" y="741402"/>
            <a:ext cx="3663636" cy="36636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69365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6231136" y="1222514"/>
            <a:ext cx="2912864" cy="32799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7375276" y="1367818"/>
            <a:ext cx="624078" cy="62407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98739" y="1491280"/>
            <a:ext cx="377155" cy="377155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1" y="1222514"/>
            <a:ext cx="2912864" cy="32799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144508" y="1367818"/>
            <a:ext cx="624078" cy="62407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4344" y="2405269"/>
            <a:ext cx="2584175" cy="187849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12864" y="1222514"/>
            <a:ext cx="3318272" cy="3279913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95618" y="2405269"/>
            <a:ext cx="2583900" cy="187849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64344" y="2033727"/>
            <a:ext cx="2584175" cy="37154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350" b="1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95343" y="2033727"/>
            <a:ext cx="2584175" cy="37154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350" b="1" cap="all" baseline="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67970" y="1491280"/>
            <a:ext cx="377155" cy="377155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77520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4949428" y="3530932"/>
            <a:ext cx="4194572" cy="754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61547" y="1236140"/>
            <a:ext cx="4281854" cy="754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0700" y="2147369"/>
            <a:ext cx="3055502" cy="213498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82027" y="1427796"/>
            <a:ext cx="2584175" cy="371542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35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495938" y="1236140"/>
            <a:ext cx="3055502" cy="2125881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606782" y="3722588"/>
            <a:ext cx="2584175" cy="371542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350" b="1" cap="all" baseline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3813573" y="1239572"/>
            <a:ext cx="751424" cy="75142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962227" y="1388227"/>
            <a:ext cx="454115" cy="454115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4575433" y="3530931"/>
            <a:ext cx="751424" cy="75142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24087" y="3679585"/>
            <a:ext cx="454115" cy="454115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13787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1333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rgbClr val="2C5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>
            <a:spLocks noChangeAspect="1"/>
          </p:cNvSpPr>
          <p:nvPr userDrawn="1"/>
        </p:nvSpPr>
        <p:spPr>
          <a:xfrm>
            <a:off x="755237" y="1233678"/>
            <a:ext cx="1980714" cy="548640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>
            <a:spLocks noChangeAspect="1"/>
          </p:cNvSpPr>
          <p:nvPr userDrawn="1"/>
        </p:nvSpPr>
        <p:spPr>
          <a:xfrm>
            <a:off x="560035" y="1145225"/>
            <a:ext cx="2377440" cy="2377440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E638F98-209B-449D-ACB9-CDCB1BD18655}"/>
              </a:ext>
            </a:extLst>
          </p:cNvPr>
          <p:cNvSpPr>
            <a:spLocks noChangeAspect="1"/>
          </p:cNvSpPr>
          <p:nvPr userDrawn="1"/>
        </p:nvSpPr>
        <p:spPr>
          <a:xfrm>
            <a:off x="3543430" y="1239713"/>
            <a:ext cx="1980714" cy="548640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752BA9-AD1B-495D-A8EA-944792F6AEE5}"/>
              </a:ext>
            </a:extLst>
          </p:cNvPr>
          <p:cNvSpPr>
            <a:spLocks noChangeAspect="1"/>
          </p:cNvSpPr>
          <p:nvPr userDrawn="1"/>
        </p:nvSpPr>
        <p:spPr>
          <a:xfrm>
            <a:off x="3348228" y="1151260"/>
            <a:ext cx="2377440" cy="2377440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4C860E-9351-4B30-892C-5596E1A8ED50}"/>
              </a:ext>
            </a:extLst>
          </p:cNvPr>
          <p:cNvSpPr>
            <a:spLocks noChangeAspect="1"/>
          </p:cNvSpPr>
          <p:nvPr userDrawn="1"/>
        </p:nvSpPr>
        <p:spPr>
          <a:xfrm>
            <a:off x="6331623" y="1233678"/>
            <a:ext cx="1980714" cy="548640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94F752B-29BA-47E7-89DD-3992ED528C8D}"/>
              </a:ext>
            </a:extLst>
          </p:cNvPr>
          <p:cNvSpPr>
            <a:spLocks noChangeAspect="1"/>
          </p:cNvSpPr>
          <p:nvPr userDrawn="1"/>
        </p:nvSpPr>
        <p:spPr>
          <a:xfrm>
            <a:off x="6136421" y="1145225"/>
            <a:ext cx="2377440" cy="2377440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9E9CC0C-FEBD-475B-8E04-0D770C85D1D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527947" y="1334140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5660541F-AF83-429F-AFFD-7DF7E8D1A00F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6316140" y="1328105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39754" y="1349503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568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1598" y="3363519"/>
            <a:ext cx="3405330" cy="377375"/>
          </a:xfrm>
        </p:spPr>
        <p:txBody>
          <a:bodyPr>
            <a:no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4852334" y="3175187"/>
            <a:ext cx="189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1740" y="3759476"/>
            <a:ext cx="3400425" cy="37742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200" b="0" cap="all" baseline="0" dirty="0" smtClean="0"/>
            </a:lvl1pPr>
          </a:lstStyle>
          <a:p>
            <a:pPr marL="171450" lvl="0" indent="-17145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107" y="3339253"/>
            <a:ext cx="290846" cy="290846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564" y="3694231"/>
            <a:ext cx="319931" cy="319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333" y="2571750"/>
            <a:ext cx="3758558" cy="488586"/>
          </a:xfrm>
          <a:noFill/>
        </p:spPr>
        <p:txBody>
          <a:bodyPr wrap="square" rtlCol="0">
            <a:noAutofit/>
          </a:bodyPr>
          <a:lstStyle>
            <a:lvl1pPr>
              <a:defRPr lang="en-US" sz="45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2961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107" y="3339253"/>
            <a:ext cx="290846" cy="29084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1598" y="3363519"/>
            <a:ext cx="3405330" cy="377375"/>
          </a:xfrm>
        </p:spPr>
        <p:txBody>
          <a:bodyPr>
            <a:noAutofit/>
          </a:bodyPr>
          <a:lstStyle>
            <a:lvl1pPr marL="0" indent="0" algn="l">
              <a:buNone/>
              <a:defRPr sz="1200" b="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1740" y="3759476"/>
            <a:ext cx="3400425" cy="37742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200" b="0" cap="all" baseline="0" dirty="0" smtClean="0">
                <a:solidFill>
                  <a:schemeClr val="bg1"/>
                </a:solidFill>
              </a:defRPr>
            </a:lvl1pPr>
          </a:lstStyle>
          <a:p>
            <a:pPr marL="171450" lvl="0" indent="-17145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333" y="2368981"/>
            <a:ext cx="3758558" cy="691355"/>
          </a:xfrm>
          <a:noFill/>
        </p:spPr>
        <p:txBody>
          <a:bodyPr wrap="square" rtlCol="0">
            <a:noAutofit/>
          </a:bodyPr>
          <a:lstStyle>
            <a:lvl1pPr>
              <a:defRPr lang="en-US" sz="45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068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73844"/>
            <a:ext cx="345173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43500" y="1268730"/>
            <a:ext cx="2948940" cy="253746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3500" y="1570482"/>
            <a:ext cx="3429000" cy="397764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43500" y="2221992"/>
            <a:ext cx="2948940" cy="253746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43500" y="2482596"/>
            <a:ext cx="3429000" cy="397764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2766" y="2948940"/>
            <a:ext cx="2948940" cy="253746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52766" y="3202686"/>
            <a:ext cx="3429000" cy="397764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2766" y="3641598"/>
            <a:ext cx="2948940" cy="253746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52766" y="3895344"/>
            <a:ext cx="3429000" cy="397764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58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565508" y="531220"/>
            <a:ext cx="4000522" cy="400052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7738" y="1629966"/>
            <a:ext cx="3857625" cy="1568106"/>
          </a:xfrm>
        </p:spPr>
        <p:txBody>
          <a:bodyPr anchor="b">
            <a:noAutofit/>
          </a:bodyPr>
          <a:lstStyle>
            <a:lvl1pPr algn="l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7738" y="3209979"/>
            <a:ext cx="3857625" cy="377375"/>
          </a:xfrm>
        </p:spPr>
        <p:txBody>
          <a:bodyPr>
            <a:noAutofit/>
          </a:bodyPr>
          <a:lstStyle>
            <a:lvl1pPr marL="0" indent="0" algn="l">
              <a:buNone/>
              <a:defRPr sz="1350" b="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888" y="293897"/>
            <a:ext cx="1308938" cy="5050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4852334" y="3175187"/>
            <a:ext cx="1899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290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-476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6923"/>
            <a:ext cx="7886700" cy="705136"/>
          </a:xfrm>
        </p:spPr>
        <p:txBody>
          <a:bodyPr anchor="b">
            <a:noAutofit/>
          </a:bodyPr>
          <a:lstStyle>
            <a:lvl1pPr algn="ctr">
              <a:defRPr sz="3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865012"/>
            <a:ext cx="7886700" cy="48640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17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53" y="1369219"/>
            <a:ext cx="8128397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614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5572533" y="-1382344"/>
            <a:ext cx="3327168" cy="4111826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953" y="1369219"/>
            <a:ext cx="4127897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8496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5572533" y="-1382344"/>
            <a:ext cx="3327168" cy="4111826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954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54" y="1878806"/>
            <a:ext cx="3868340" cy="276344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</p:spPr>
        <p:txBody>
          <a:bodyPr lIns="0" tIns="0" rIns="0" bIns="0" anchor="b">
            <a:noAutofit/>
          </a:bodyPr>
          <a:lstStyle>
            <a:lvl1pPr>
              <a:defRPr sz="24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0699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0" y="576364"/>
            <a:ext cx="3979247" cy="3979247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4050590" y="-1502632"/>
            <a:ext cx="6687922" cy="8077326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5572533" y="-1382344"/>
            <a:ext cx="3327168" cy="4111826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386953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772" y="4841805"/>
            <a:ext cx="220845" cy="140525"/>
          </a:xfrm>
        </p:spPr>
        <p:txBody>
          <a:bodyPr lIns="0" tIns="0" rIns="0" bIns="0"/>
          <a:lstStyle>
            <a:lvl1pPr algn="ctr">
              <a:defRPr sz="675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" y="4696077"/>
            <a:ext cx="804764" cy="3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55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8C28-70EB-4B69-B8E9-975D74A1E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264C0-65EE-494F-9DB4-75129022C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0B1C-506E-41A7-8683-804B0D9B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A7B6-1EF2-47DD-B5D7-18177878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B6D21-60AE-4493-8103-11048CFC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90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FB1-E287-4A33-A662-C4A67EDC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85E7-995C-4BDD-886E-C169C7BFF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AAE2-057C-4E9E-A2B5-8D50B478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986E-1C59-436C-B1B9-F224DC91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2A74-36AD-41CE-AF2E-CBCBCB53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44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D2EE-E216-4390-ABE1-B2C42BE1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86B5-E756-4F06-9E6E-0A49997DF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8CDFE-BD30-44CA-9DB5-7D5F9F64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74BC-524B-43FE-B122-0DAB026E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155F-E495-4EFA-9247-041AFE75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7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530" y="0"/>
            <a:ext cx="4571999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41" y="273844"/>
            <a:ext cx="4039559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0788" y="1174894"/>
            <a:ext cx="2551176" cy="27843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42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93130" y="1419790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42" y="1776728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30" y="1766967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39938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00626" y="2882908"/>
            <a:ext cx="1714500" cy="342900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938" y="3239846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0626" y="3230085"/>
            <a:ext cx="1714500" cy="1028700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050"/>
            </a:lvl1pPr>
            <a:lvl2pPr marL="342900" indent="0">
              <a:lnSpc>
                <a:spcPts val="1500"/>
              </a:lnSpc>
              <a:buNone/>
              <a:defRPr sz="1050"/>
            </a:lvl2pPr>
            <a:lvl3pPr marL="685800" indent="0">
              <a:lnSpc>
                <a:spcPts val="1500"/>
              </a:lnSpc>
              <a:buNone/>
              <a:defRPr sz="1050"/>
            </a:lvl3pPr>
            <a:lvl4pPr marL="1028700" indent="0">
              <a:lnSpc>
                <a:spcPts val="1500"/>
              </a:lnSpc>
              <a:buNone/>
              <a:defRPr sz="1050"/>
            </a:lvl4pPr>
            <a:lvl5pPr marL="1371600" indent="0">
              <a:lnSpc>
                <a:spcPts val="15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85888" cy="273844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0" y="4767263"/>
            <a:ext cx="258603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7549" y="4767263"/>
            <a:ext cx="685800" cy="273844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37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4A8A-A433-4491-A79D-7F73B54A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5451-6C1A-4332-8CB8-917890123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C2285-82DF-4A7F-B91C-EC2FC1980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6DBC-076F-4835-85CF-53B10D84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1C063-9325-42D1-8752-D5C3CB96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3A317-CB2C-42F3-B1F9-96B72DAD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4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94B5-DB0F-4303-BEDC-061FDFEC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9D172-D666-4B49-BE9E-D08E7E1E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3C670-A63B-4157-90DB-FD38F5315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5259B-762C-4E62-8633-2D55102CC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6E573-8E2E-448F-8BCC-9288352FE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0D854-7154-42E8-A4E1-0814138D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49ABE-632D-43DB-A64B-2B90449F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1BB06-3231-4333-AD8A-B7FC44B1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55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905B-A604-47C2-BC2A-F8ED751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CF342-52F4-4239-9398-C2215BEB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45CC0-927B-4BEB-AEE3-1721E352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00DCD-70B3-4911-B8AB-41351E2A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154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168D2-6060-450F-901E-E2E1BDFA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ED19A-5FE0-4787-A05C-15FFFB70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93781-799A-4334-93D2-385053FB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153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0DD6-4127-4BE0-91E4-2B6C255A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8A88-14FF-4E62-B771-72DFBEDD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A823C-60F7-4648-A4E3-35EE1219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12DC5-56AA-432B-8E88-31922024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8F23A-4837-4A84-8CD3-2D2D8CEA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36983-2F4E-4145-9CE7-BFA15FB4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75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4D04-5456-455C-A488-328DA40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48FCC-7774-43D8-BB83-3F1666F19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C7071-6CEA-4F07-8FDF-5E7124001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072D1-8947-4E11-BDDB-51FB2496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9B6DE-81DE-4161-8AF7-1B0535039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0253-69FA-4E74-8375-59030B44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44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C42-885A-4712-9201-73EE2DF6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2E4CA-C697-4C6D-9A4F-0953CA4F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6B5E2-C5DE-46EE-8BAA-3F50BD31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ADE9-F10A-412F-90B1-FC622DF2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77BF-D600-4404-9778-2639B95C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24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425B4-61C5-4777-82AD-6F882BAAC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F06F5-985B-469D-A49D-F2DE62C6C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B4B48-1DB7-41FF-AC93-C982B321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8B567-79BA-4035-B4E8-A7FDCED8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11BBD-5983-4420-B456-B1FE1729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527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143" y="3429000"/>
            <a:ext cx="9141714" cy="17145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729" y="1272293"/>
            <a:ext cx="2407748" cy="2735704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695" y="2063023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87471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161" y="2063023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11573" y="1272292"/>
            <a:ext cx="2407158" cy="2736342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2848" y="2063023"/>
            <a:ext cx="2057400" cy="184941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5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8833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50" y="796624"/>
            <a:ext cx="3754100" cy="99417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451" y="857250"/>
            <a:ext cx="371475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2741" y="1916907"/>
            <a:ext cx="3714750" cy="236934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1pPr>
            <a:lvl2pPr marL="3429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2pPr>
            <a:lvl3pPr marL="6858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3pPr>
            <a:lvl4pPr marL="10287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4pPr>
            <a:lvl5pPr marL="1371600" indent="0">
              <a:lnSpc>
                <a:spcPct val="150000"/>
              </a:lnSpc>
              <a:spcBef>
                <a:spcPts val="0"/>
              </a:spcBef>
              <a:buNone/>
              <a:defRPr sz="15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55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043" y="342900"/>
            <a:ext cx="8455914" cy="44577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8334" y="2634916"/>
            <a:ext cx="6511623" cy="13715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4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8623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32578" y="1474470"/>
            <a:ext cx="1714500" cy="17145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825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00025" lvl="0" indent="-200025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33322" y="3233766"/>
            <a:ext cx="1714500" cy="27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33322" y="3580277"/>
            <a:ext cx="1714500" cy="754380"/>
          </a:xfrm>
        </p:spPr>
        <p:txBody>
          <a:bodyPr/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713938" y="1474470"/>
            <a:ext cx="1714500" cy="17145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825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00025" lvl="0" indent="-200025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17036" y="3233766"/>
            <a:ext cx="1714500" cy="27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17036" y="3580277"/>
            <a:ext cx="1714500" cy="754380"/>
          </a:xfrm>
        </p:spPr>
        <p:txBody>
          <a:bodyPr/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995298" y="1474470"/>
            <a:ext cx="1714500" cy="17145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825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00025" lvl="0" indent="-200025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3892" y="3233766"/>
            <a:ext cx="1714500" cy="27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3892" y="3580277"/>
            <a:ext cx="1714500" cy="754380"/>
          </a:xfrm>
        </p:spPr>
        <p:txBody>
          <a:bodyPr/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23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55" y="273844"/>
            <a:ext cx="7644986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555" y="1390161"/>
            <a:ext cx="3429000" cy="48006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1555" y="1878806"/>
            <a:ext cx="3429000" cy="2400300"/>
          </a:xfrm>
        </p:spPr>
        <p:txBody>
          <a:bodyPr>
            <a:normAutofit/>
          </a:bodyPr>
          <a:lstStyle>
            <a:lvl1pPr>
              <a:lnSpc>
                <a:spcPts val="1950"/>
              </a:lnSpc>
              <a:defRPr sz="1200"/>
            </a:lvl1pPr>
            <a:lvl2pPr>
              <a:lnSpc>
                <a:spcPts val="1950"/>
              </a:lnSpc>
              <a:defRPr sz="1200"/>
            </a:lvl2pPr>
            <a:lvl3pPr>
              <a:lnSpc>
                <a:spcPts val="1950"/>
              </a:lnSpc>
              <a:defRPr sz="1200"/>
            </a:lvl3pPr>
            <a:lvl4pPr>
              <a:lnSpc>
                <a:spcPts val="1950"/>
              </a:lnSpc>
              <a:defRPr sz="1200"/>
            </a:lvl4pPr>
            <a:lvl5pPr>
              <a:lnSpc>
                <a:spcPts val="195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0864" y="1390161"/>
            <a:ext cx="3429000" cy="48006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0864" y="1878806"/>
            <a:ext cx="3429000" cy="2400300"/>
          </a:xfrm>
        </p:spPr>
        <p:txBody>
          <a:bodyPr>
            <a:normAutofit/>
          </a:bodyPr>
          <a:lstStyle>
            <a:lvl1pPr>
              <a:lnSpc>
                <a:spcPts val="1950"/>
              </a:lnSpc>
              <a:defRPr sz="1200"/>
            </a:lvl1pPr>
            <a:lvl2pPr>
              <a:lnSpc>
                <a:spcPts val="1950"/>
              </a:lnSpc>
              <a:defRPr sz="1200"/>
            </a:lvl2pPr>
            <a:lvl3pPr>
              <a:lnSpc>
                <a:spcPts val="1950"/>
              </a:lnSpc>
              <a:defRPr sz="1200"/>
            </a:lvl3pPr>
            <a:lvl4pPr>
              <a:lnSpc>
                <a:spcPts val="1950"/>
              </a:lnSpc>
              <a:defRPr sz="1200"/>
            </a:lvl4pPr>
            <a:lvl5pPr>
              <a:lnSpc>
                <a:spcPts val="195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" y="4457700"/>
            <a:ext cx="9141714" cy="685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1/5/2022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81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2761E-8E4E-459D-9E29-6B0EFFE2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8C5AB-9B93-4AA6-A62F-D0364CA4A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8682-9B4F-4640-A18B-F64E340C6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2483-76A0-4A0D-A5CD-1D469F0C9652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92C2-1F40-44F9-BB15-FA56BF5B1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47A56-6208-4302-9463-49E14C944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E8B1E-0FDC-4E8B-B9A4-A820ECEF6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0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921" y="1730288"/>
            <a:ext cx="2825592" cy="438568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Analyzed for Interstates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BC8AF-B338-4249-A822-09ED9556E4B0}"/>
              </a:ext>
            </a:extLst>
          </p:cNvPr>
          <p:cNvSpPr/>
          <p:nvPr/>
        </p:nvSpPr>
        <p:spPr>
          <a:xfrm>
            <a:off x="7477998" y="209877"/>
            <a:ext cx="1495425" cy="7143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Placeholder 31" descr="A picture containing text, outdoor, sky, street&#10;&#10;Description automatically generated">
            <a:extLst>
              <a:ext uri="{FF2B5EF4-FFF2-40B4-BE49-F238E27FC236}">
                <a16:creationId xmlns:a16="http://schemas.microsoft.com/office/drawing/2014/main" id="{C3FBEB19-3296-43F2-BCFA-0989ECE83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869" b="13869"/>
          <a:stretch>
            <a:fillRect/>
          </a:stretch>
        </p:blipFill>
        <p:spPr>
          <a:xfrm>
            <a:off x="723918" y="677801"/>
            <a:ext cx="3676935" cy="3676935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EE40F97-9E5F-4BA6-BCDB-2C6B7EB1CD7A}"/>
              </a:ext>
            </a:extLst>
          </p:cNvPr>
          <p:cNvSpPr/>
          <p:nvPr/>
        </p:nvSpPr>
        <p:spPr>
          <a:xfrm>
            <a:off x="4636560" y="2904115"/>
            <a:ext cx="2204994" cy="7143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3266" y="497386"/>
            <a:ext cx="3857625" cy="1108762"/>
          </a:xfrm>
        </p:spPr>
        <p:txBody>
          <a:bodyPr/>
          <a:lstStyle/>
          <a:p>
            <a:pPr algn="ctr"/>
            <a:r>
              <a:rPr lang="en-US" sz="3200" dirty="0"/>
              <a:t>Traffic Incident Management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8053BB6-5FF0-458C-AC0F-93F545A467D9}"/>
              </a:ext>
            </a:extLst>
          </p:cNvPr>
          <p:cNvSpPr txBox="1">
            <a:spLocks/>
          </p:cNvSpPr>
          <p:nvPr/>
        </p:nvSpPr>
        <p:spPr>
          <a:xfrm>
            <a:off x="5428758" y="2020101"/>
            <a:ext cx="2825592" cy="4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Nashville, Tennessee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50910-E57B-4880-8814-D8804993C536}"/>
              </a:ext>
            </a:extLst>
          </p:cNvPr>
          <p:cNvSpPr txBox="1"/>
          <p:nvPr/>
        </p:nvSpPr>
        <p:spPr>
          <a:xfrm>
            <a:off x="4165147" y="2949033"/>
            <a:ext cx="5033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Suzanne Saggio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09543-8D38-4980-8C43-DC509AD74691}"/>
              </a:ext>
            </a:extLst>
          </p:cNvPr>
          <p:cNvSpPr txBox="1"/>
          <p:nvPr/>
        </p:nvSpPr>
        <p:spPr>
          <a:xfrm>
            <a:off x="4165147" y="3484204"/>
            <a:ext cx="5033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Nashville Software School - DDA5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E7B128-5102-47EF-9ADF-78C2839B0ECD}"/>
              </a:ext>
            </a:extLst>
          </p:cNvPr>
          <p:cNvSpPr txBox="1">
            <a:spLocks/>
          </p:cNvSpPr>
          <p:nvPr/>
        </p:nvSpPr>
        <p:spPr>
          <a:xfrm>
            <a:off x="247533" y="87056"/>
            <a:ext cx="8635210" cy="778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Helvetica Neue" panose="020B0604020202020204" charset="0"/>
                <a:cs typeface="Helvetica Neue" panose="020B0604020202020204" charset="0"/>
              </a:rPr>
              <a:t>Top 8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  <a:sym typeface="Arial"/>
              </a:rPr>
              <a:t>Incident 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D5EABC-14B3-4CAC-AE3E-914C4676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0" y="865761"/>
            <a:ext cx="6635620" cy="4105081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0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E7B128-5102-47EF-9ADF-78C2839B0ECD}"/>
              </a:ext>
            </a:extLst>
          </p:cNvPr>
          <p:cNvSpPr txBox="1">
            <a:spLocks/>
          </p:cNvSpPr>
          <p:nvPr/>
        </p:nvSpPr>
        <p:spPr>
          <a:xfrm>
            <a:off x="247533" y="87056"/>
            <a:ext cx="8635210" cy="683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  <a:sym typeface="Arial"/>
              </a:rPr>
              <a:t>High Impact Incidents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8EBBE-F3E7-4B33-9B49-2D122E08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4" y="770139"/>
            <a:ext cx="7091247" cy="413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9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22" y="971412"/>
            <a:ext cx="2434602" cy="4117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Helvetica Neue" panose="020B0604020202020204" charset="0"/>
                <a:cs typeface="Helvetica Neue" panose="020B0604020202020204" charset="0"/>
              </a:rPr>
              <a:t>Top 6 Counties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algn="l"/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CF1738-3D88-4D0A-95F7-85566623A3F6}"/>
              </a:ext>
            </a:extLst>
          </p:cNvPr>
          <p:cNvSpPr txBox="1">
            <a:spLocks/>
          </p:cNvSpPr>
          <p:nvPr/>
        </p:nvSpPr>
        <p:spPr>
          <a:xfrm>
            <a:off x="247533" y="87056"/>
            <a:ext cx="8635210" cy="778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  <a:sym typeface="Arial"/>
              </a:rPr>
              <a:t>Incidents by County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4B640288-1E89-4709-ADE9-2A34D69FA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28836"/>
              </p:ext>
            </p:extLst>
          </p:nvPr>
        </p:nvGraphicFramePr>
        <p:xfrm>
          <a:off x="181537" y="1383188"/>
          <a:ext cx="2322034" cy="218948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1207609">
                  <a:extLst>
                    <a:ext uri="{9D8B030D-6E8A-4147-A177-3AD203B41FA5}">
                      <a16:colId xmlns:a16="http://schemas.microsoft.com/office/drawing/2014/main" val="20598612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443473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Davidson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28,129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99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Rutherford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23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Williamson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1,650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06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Wilson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212368"/>
                  </a:ext>
                </a:extLst>
              </a:tr>
              <a:tr h="30835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Cheatham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97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Sumner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8178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17E03F2-8DE9-4FC1-A419-5969E337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62026"/>
            <a:ext cx="5962650" cy="3874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CA19B-4356-48E1-9E5E-FBD1165A5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22" y="3876676"/>
            <a:ext cx="2509628" cy="9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CF1738-3D88-4D0A-95F7-85566623A3F6}"/>
              </a:ext>
            </a:extLst>
          </p:cNvPr>
          <p:cNvSpPr txBox="1">
            <a:spLocks/>
          </p:cNvSpPr>
          <p:nvPr/>
        </p:nvSpPr>
        <p:spPr>
          <a:xfrm>
            <a:off x="247533" y="0"/>
            <a:ext cx="8635210" cy="702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Incident / Mileage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523F6-B630-4B46-A7C4-8C62950A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40" y="827097"/>
            <a:ext cx="6816835" cy="3995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34D33-9E43-448B-B41D-381F319F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24" y="4456486"/>
            <a:ext cx="6498899" cy="2072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6F503F-4F31-42ED-A687-7F38BFC99DE5}"/>
              </a:ext>
            </a:extLst>
          </p:cNvPr>
          <p:cNvSpPr/>
          <p:nvPr/>
        </p:nvSpPr>
        <p:spPr>
          <a:xfrm>
            <a:off x="4213412" y="4663768"/>
            <a:ext cx="860612" cy="12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8363" y="3648714"/>
            <a:ext cx="2011680" cy="3715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Clear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8363" y="4241150"/>
            <a:ext cx="2011679" cy="37154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ZA" sz="2400" noProof="1">
                <a:latin typeface="Helvetica Neue" panose="020B0604020202020204" charset="0"/>
                <a:cs typeface="Helvetica Neue" panose="020B0604020202020204" charset="0"/>
              </a:rPr>
              <a:t>20,272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5106" y="3649353"/>
            <a:ext cx="2011680" cy="3715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Rain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2302" y="4241150"/>
            <a:ext cx="2011680" cy="37154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ZA" sz="2400" noProof="1">
                <a:latin typeface="Helvetica Neue" panose="020B0604020202020204" charset="0"/>
                <a:cs typeface="Helvetica Neue" panose="020B0604020202020204" charset="0"/>
              </a:rPr>
              <a:t>12,754</a:t>
            </a:r>
            <a:endParaRPr lang="en-ZA" noProof="1">
              <a:latin typeface="Helvetica Neue" panose="020B0604020202020204" charset="0"/>
              <a:cs typeface="Helvetica Neue" panose="020B0604020202020204" charset="0"/>
            </a:endParaRPr>
          </a:p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6241" y="3674037"/>
            <a:ext cx="2011680" cy="4068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Snow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0776F-0B56-4296-8854-1D66C37BC8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62442" y="2654451"/>
            <a:ext cx="1941529" cy="371542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704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76F5CE25-1F76-48D1-B271-DF1ABABEE379}"/>
              </a:ext>
            </a:extLst>
          </p:cNvPr>
          <p:cNvSpPr txBox="1">
            <a:spLocks noChangeAspect="1"/>
          </p:cNvSpPr>
          <p:nvPr/>
        </p:nvSpPr>
        <p:spPr>
          <a:xfrm>
            <a:off x="6316241" y="1358273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C352ECBA-2363-4E4A-A24F-EA0B2513DABC}"/>
              </a:ext>
            </a:extLst>
          </p:cNvPr>
          <p:cNvSpPr txBox="1">
            <a:spLocks noChangeAspect="1"/>
          </p:cNvSpPr>
          <p:nvPr/>
        </p:nvSpPr>
        <p:spPr>
          <a:xfrm>
            <a:off x="3532302" y="1358273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99372A8-739F-451C-ACC6-3A6873FF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51" y="1671243"/>
            <a:ext cx="1357460" cy="1385740"/>
          </a:xfrm>
          <a:prstGeom prst="flowChartConnector">
            <a:avLst/>
          </a:prstGeom>
        </p:spPr>
      </p:pic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7666C4B-C460-423D-BCDD-CED724C776FA}"/>
              </a:ext>
            </a:extLst>
          </p:cNvPr>
          <p:cNvSpPr txBox="1">
            <a:spLocks noChangeAspect="1"/>
          </p:cNvSpPr>
          <p:nvPr/>
        </p:nvSpPr>
        <p:spPr>
          <a:xfrm>
            <a:off x="748363" y="1358273"/>
            <a:ext cx="2011680" cy="2011680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2A37502-09B1-43D9-BDBD-D7A8069A8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46" y="1673952"/>
            <a:ext cx="1561201" cy="1339492"/>
          </a:xfrm>
          <a:prstGeom prst="flowChartConnector">
            <a:avLst/>
          </a:prstGeom>
        </p:spPr>
      </p:pic>
      <p:pic>
        <p:nvPicPr>
          <p:cNvPr id="50" name="Picture Placeholder 49" descr="Icon&#10;&#10;Description automatically generated">
            <a:extLst>
              <a:ext uri="{FF2B5EF4-FFF2-40B4-BE49-F238E27FC236}">
                <a16:creationId xmlns:a16="http://schemas.microsoft.com/office/drawing/2014/main" id="{8BCD2019-8744-4EFD-9B04-7D90D2523C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486" b="2486"/>
          <a:stretch>
            <a:fillRect/>
          </a:stretch>
        </p:blipFill>
        <p:spPr>
          <a:xfrm>
            <a:off x="1021868" y="1595705"/>
            <a:ext cx="1495985" cy="149598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52" name="Text Placeholder 31">
            <a:extLst>
              <a:ext uri="{FF2B5EF4-FFF2-40B4-BE49-F238E27FC236}">
                <a16:creationId xmlns:a16="http://schemas.microsoft.com/office/drawing/2014/main" id="{CF7BABF4-204F-4A30-B078-8A139AB0EBD4}"/>
              </a:ext>
            </a:extLst>
          </p:cNvPr>
          <p:cNvSpPr txBox="1">
            <a:spLocks/>
          </p:cNvSpPr>
          <p:nvPr/>
        </p:nvSpPr>
        <p:spPr>
          <a:xfrm>
            <a:off x="6316242" y="4241150"/>
            <a:ext cx="2011679" cy="371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ZA" sz="2200" noProof="1">
                <a:latin typeface="Helvetica Neue" panose="020B0604020202020204" charset="0"/>
                <a:cs typeface="Helvetica Neue" panose="020B0604020202020204" charset="0"/>
              </a:rPr>
              <a:t>704</a:t>
            </a:r>
          </a:p>
          <a:p>
            <a:pPr algn="ctr">
              <a:buClrTx/>
            </a:pPr>
            <a:endParaRPr lang="en-US" b="1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B16E965-732F-4240-A0B4-68F367BE2D16}"/>
              </a:ext>
            </a:extLst>
          </p:cNvPr>
          <p:cNvSpPr txBox="1">
            <a:spLocks/>
          </p:cNvSpPr>
          <p:nvPr/>
        </p:nvSpPr>
        <p:spPr>
          <a:xfrm>
            <a:off x="346705" y="87057"/>
            <a:ext cx="8466555" cy="875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40000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73"/>
            <a:ext cx="9144000" cy="58465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Interstate Weather Analysis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AF6110-F4D8-4632-A361-EE06E7E1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8" y="887000"/>
            <a:ext cx="935274" cy="922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445228-9C63-4B46-9A70-1EDE2B6A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9" y="2285401"/>
            <a:ext cx="940903" cy="8054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0E3A55-49A1-416E-9620-6A3232338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99" y="3566466"/>
            <a:ext cx="791221" cy="805413"/>
          </a:xfrm>
          <a:prstGeom prst="rect">
            <a:avLst/>
          </a:prstGeom>
        </p:spPr>
      </p:pic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62807602-8B66-4B64-A8F9-BCF69908F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30361"/>
              </p:ext>
            </p:extLst>
          </p:nvPr>
        </p:nvGraphicFramePr>
        <p:xfrm>
          <a:off x="327993" y="1809749"/>
          <a:ext cx="860432" cy="33528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860432">
                  <a:extLst>
                    <a:ext uri="{9D8B030D-6E8A-4147-A177-3AD203B41FA5}">
                      <a16:colId xmlns:a16="http://schemas.microsoft.com/office/drawing/2014/main" val="1373774599"/>
                    </a:ext>
                  </a:extLst>
                </a:gridCol>
              </a:tblGrid>
              <a:tr h="26126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 Neue" panose="020B0604020202020204" charset="0"/>
                          <a:cs typeface="Helvetica Neue" panose="020B0604020202020204" charset="0"/>
                        </a:rPr>
                        <a:t>20,272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1797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F614675-EC22-4995-904A-16573382F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144596"/>
              </p:ext>
            </p:extLst>
          </p:nvPr>
        </p:nvGraphicFramePr>
        <p:xfrm>
          <a:off x="351974" y="3161000"/>
          <a:ext cx="825827" cy="33528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825827">
                  <a:extLst>
                    <a:ext uri="{9D8B030D-6E8A-4147-A177-3AD203B41FA5}">
                      <a16:colId xmlns:a16="http://schemas.microsoft.com/office/drawing/2014/main" val="1373774599"/>
                    </a:ext>
                  </a:extLst>
                </a:gridCol>
              </a:tblGrid>
              <a:tr h="26126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 Neue" panose="020B0604020202020204" charset="0"/>
                          <a:cs typeface="Helvetica Neue" panose="020B0604020202020204" charset="0"/>
                        </a:rPr>
                        <a:t>12,754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1797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AA6E3FA-C02C-48E8-8840-451BA1CEE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55721"/>
              </p:ext>
            </p:extLst>
          </p:nvPr>
        </p:nvGraphicFramePr>
        <p:xfrm>
          <a:off x="488818" y="4442065"/>
          <a:ext cx="538782" cy="33528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538782">
                  <a:extLst>
                    <a:ext uri="{9D8B030D-6E8A-4147-A177-3AD203B41FA5}">
                      <a16:colId xmlns:a16="http://schemas.microsoft.com/office/drawing/2014/main" val="1373774599"/>
                    </a:ext>
                  </a:extLst>
                </a:gridCol>
              </a:tblGrid>
              <a:tr h="26126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 Neue" panose="020B0604020202020204" charset="0"/>
                          <a:cs typeface="Helvetica Neue" panose="020B0604020202020204" charset="0"/>
                        </a:rPr>
                        <a:t>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17977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2D554DA3-7D6E-4270-83BA-36A2CA65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1" y="649329"/>
            <a:ext cx="6896100" cy="4208421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72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717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Incident Types based on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4B060-E44D-4705-BB6F-D91A459B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93" y="711717"/>
            <a:ext cx="7304613" cy="4241283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8618" y="758396"/>
            <a:ext cx="2524125" cy="328713"/>
          </a:xfrm>
        </p:spPr>
        <p:txBody>
          <a:bodyPr/>
          <a:lstStyle/>
          <a:p>
            <a:r>
              <a:rPr lang="en-US" sz="2000" dirty="0">
                <a:latin typeface="Helvetica Neue" panose="020B0604020202020204" charset="0"/>
                <a:cs typeface="Helvetica Neue" panose="020B0604020202020204" charset="0"/>
              </a:rPr>
              <a:t>Total Incident Types</a:t>
            </a:r>
          </a:p>
          <a:p>
            <a:pPr algn="l"/>
            <a:endParaRPr lang="en-US" sz="1600" dirty="0"/>
          </a:p>
          <a:p>
            <a:pPr algn="l"/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37375-8200-478E-98D7-6460D308E9F4}"/>
              </a:ext>
            </a:extLst>
          </p:cNvPr>
          <p:cNvSpPr txBox="1">
            <a:spLocks/>
          </p:cNvSpPr>
          <p:nvPr/>
        </p:nvSpPr>
        <p:spPr>
          <a:xfrm>
            <a:off x="247533" y="87057"/>
            <a:ext cx="8635210" cy="593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Incidents Throughout the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E615A-E432-41BA-9FE2-85EF27213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815292"/>
            <a:ext cx="5977618" cy="4099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484EC-8BDE-46CF-B6C1-9EC65F639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31" y="3450228"/>
            <a:ext cx="2494688" cy="146467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84D0737-EAAA-462A-B14B-2A9322514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14438"/>
              </p:ext>
            </p:extLst>
          </p:nvPr>
        </p:nvGraphicFramePr>
        <p:xfrm>
          <a:off x="6479187" y="1164569"/>
          <a:ext cx="2322376" cy="213360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1418439">
                  <a:extLst>
                    <a:ext uri="{9D8B030D-6E8A-4147-A177-3AD203B41FA5}">
                      <a16:colId xmlns:a16="http://schemas.microsoft.com/office/drawing/2014/main" val="1864276133"/>
                    </a:ext>
                  </a:extLst>
                </a:gridCol>
                <a:gridCol w="903937">
                  <a:extLst>
                    <a:ext uri="{9D8B030D-6E8A-4147-A177-3AD203B41FA5}">
                      <a16:colId xmlns:a16="http://schemas.microsoft.com/office/drawing/2014/main" val="4104059198"/>
                    </a:ext>
                  </a:extLst>
                </a:gridCol>
              </a:tblGrid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Tuesday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932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727062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Sunday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977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94513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Saturday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986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944111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Wednesday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1031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533604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Monday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1040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46653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Thursday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1101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44354"/>
                  </a:ext>
                </a:extLst>
              </a:tr>
              <a:tr h="29080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Friday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1136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5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0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5938E533-D775-4E58-90F8-E18D1F27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1" y="0"/>
            <a:ext cx="8528364" cy="70039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 Neue"/>
                <a:sym typeface="Helvetica Neue"/>
              </a:rPr>
              <a:t>Clearance Time with Response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3D6E9-EB4A-403E-A913-8C0A47E0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3" y="651754"/>
            <a:ext cx="8404794" cy="4416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381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55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438E9E-CD82-496D-877A-82734165DD93}"/>
              </a:ext>
            </a:extLst>
          </p:cNvPr>
          <p:cNvSpPr txBox="1">
            <a:spLocks/>
          </p:cNvSpPr>
          <p:nvPr/>
        </p:nvSpPr>
        <p:spPr>
          <a:xfrm>
            <a:off x="247533" y="87057"/>
            <a:ext cx="8635210" cy="567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Interstate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D8BD0-3FEE-40CC-B3A9-003AF311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0" y="723900"/>
            <a:ext cx="8029575" cy="416957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8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749" y="549611"/>
            <a:ext cx="7413269" cy="4864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Helvetica Neue" panose="020B0604020202020204" charset="0"/>
                <a:cs typeface="Helvetica Neue" panose="020B0604020202020204" charset="0"/>
              </a:rPr>
              <a:t>From the Source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CCDDC2C-7249-4083-8017-9C1ADFC6EF6C}"/>
              </a:ext>
            </a:extLst>
          </p:cNvPr>
          <p:cNvSpPr txBox="1">
            <a:spLocks/>
          </p:cNvSpPr>
          <p:nvPr/>
        </p:nvSpPr>
        <p:spPr>
          <a:xfrm>
            <a:off x="777601" y="1036018"/>
            <a:ext cx="7794899" cy="3629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Lane B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lockage </a:t>
            </a:r>
            <a:r>
              <a:rPr lang="en-US" sz="2400" dirty="0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D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uration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 with and without TDOT Response</a:t>
            </a: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Impact of Weather </a:t>
            </a:r>
            <a:r>
              <a:rPr lang="en-US" sz="2400" dirty="0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C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onditions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 on Traffic</a:t>
            </a: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H</a:t>
            </a:r>
            <a:r>
              <a:rPr lang="en-US" sz="2400" dirty="0" err="1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igh</a:t>
            </a:r>
            <a:r>
              <a:rPr lang="en-US" sz="2400" dirty="0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 Impact Incident Days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cs typeface="Helvetica Neue" panose="020B060402020202020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Peak Periods of the Year</a:t>
            </a: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Interstate Network Hotspots</a:t>
            </a: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Helvetica Neue" panose="020B0604020202020204" charset="0"/>
                <a:cs typeface="Helvetica Neue" panose="020B0604020202020204" charset="0"/>
              </a:rPr>
              <a:t>Interactive Dashboard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cs typeface="Helvetica Neue" panose="020B060402020202020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7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76DC05-2587-4887-958F-2DD6198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1" y="131011"/>
            <a:ext cx="2566501" cy="11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3D7496A-7B9D-452E-AB42-3FF6F2117ABB}"/>
              </a:ext>
            </a:extLst>
          </p:cNvPr>
          <p:cNvSpPr txBox="1">
            <a:spLocks/>
          </p:cNvSpPr>
          <p:nvPr/>
        </p:nvSpPr>
        <p:spPr>
          <a:xfrm>
            <a:off x="1257580" y="290662"/>
            <a:ext cx="6628839" cy="563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4000" dirty="0">
                <a:latin typeface="Helvetica Neue" panose="020B0604020202020204" charset="0"/>
                <a:cs typeface="Helvetica Neue" panose="020B0604020202020204" charset="0"/>
              </a:rPr>
              <a:t>Roadway Clearance Times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8AFDA5-E3EB-4CA0-B090-C77138D0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11"/>
            <a:ext cx="9144000" cy="18288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167C92C-0338-4198-9BF8-04DE96744BD7}"/>
              </a:ext>
            </a:extLst>
          </p:cNvPr>
          <p:cNvSpPr txBox="1">
            <a:spLocks/>
          </p:cNvSpPr>
          <p:nvPr/>
        </p:nvSpPr>
        <p:spPr>
          <a:xfrm>
            <a:off x="103735" y="1087301"/>
            <a:ext cx="2266545" cy="3231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1800" b="1" dirty="0">
                <a:latin typeface="Helvetica Neue" panose="020B0604020202020204" charset="0"/>
                <a:cs typeface="Helvetica Neue" panose="020B0604020202020204" charset="0"/>
              </a:rPr>
              <a:t>Clearance Buckets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8C00BF-8A1C-42D6-9B6D-6A421447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26" y="888621"/>
            <a:ext cx="6628839" cy="4066959"/>
          </a:xfrm>
          <a:prstGeom prst="rect">
            <a:avLst/>
          </a:prstGeom>
        </p:spPr>
      </p:pic>
      <p:pic>
        <p:nvPicPr>
          <p:cNvPr id="25" name="Picture 24" descr="A picture containing truck, road, outdoor, way&#10;&#10;Description automatically generated">
            <a:extLst>
              <a:ext uri="{FF2B5EF4-FFF2-40B4-BE49-F238E27FC236}">
                <a16:creationId xmlns:a16="http://schemas.microsoft.com/office/drawing/2014/main" id="{8D5B8693-3746-4AC7-8FB4-C3E9369FEA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38" r="2306"/>
          <a:stretch/>
        </p:blipFill>
        <p:spPr>
          <a:xfrm>
            <a:off x="123641" y="2981324"/>
            <a:ext cx="2134452" cy="1974256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3137"/>
              </a:srgbClr>
            </a:outerShdw>
            <a:softEdge rad="0"/>
          </a:effec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E4553B6-329D-40A6-8B7E-1EF418193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97121"/>
              </p:ext>
            </p:extLst>
          </p:nvPr>
        </p:nvGraphicFramePr>
        <p:xfrm>
          <a:off x="189257" y="1525311"/>
          <a:ext cx="2095500" cy="1112520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1144243">
                  <a:extLst>
                    <a:ext uri="{9D8B030D-6E8A-4147-A177-3AD203B41FA5}">
                      <a16:colId xmlns:a16="http://schemas.microsoft.com/office/drawing/2014/main" val="4063236071"/>
                    </a:ext>
                  </a:extLst>
                </a:gridCol>
                <a:gridCol w="951257">
                  <a:extLst>
                    <a:ext uri="{9D8B030D-6E8A-4147-A177-3AD203B41FA5}">
                      <a16:colId xmlns:a16="http://schemas.microsoft.com/office/drawing/2014/main" val="3800752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30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30-60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8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90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5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5938E533-D775-4E58-90F8-E18D1F27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1" y="66675"/>
            <a:ext cx="8528364" cy="640627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 Neue" panose="020B0604020202020204" charset="0"/>
                <a:cs typeface="Helvetica Neue" panose="020B0604020202020204" charset="0"/>
                <a:sym typeface="Helvetica Neue"/>
              </a:rPr>
              <a:t>Incident Types Clustered</a:t>
            </a:r>
            <a:endParaRPr lang="en-US" sz="4000" dirty="0">
              <a:latin typeface="Helvetica Neue" panose="020B0604020202020204" charset="0"/>
              <a:cs typeface="Helvetica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C49BB-E2D7-46D7-A297-55B14D08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1" y="748770"/>
            <a:ext cx="8623198" cy="4258955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3AB346-FC0E-4A0F-87BC-BACD4FE8A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198107"/>
              </p:ext>
            </p:extLst>
          </p:nvPr>
        </p:nvGraphicFramePr>
        <p:xfrm>
          <a:off x="7658798" y="4532799"/>
          <a:ext cx="1224801" cy="474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Packager Shell Object" showAsIcon="1" r:id="rId5" imgW="1814040" imgH="639360" progId="Package">
                  <p:embed/>
                </p:oleObj>
              </mc:Choice>
              <mc:Fallback>
                <p:oleObj name="Packager Shell Object" showAsIcon="1" r:id="rId5" imgW="1814040" imgH="639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3DA0F7-DC72-469F-B854-34D466522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8798" y="4532799"/>
                        <a:ext cx="1224801" cy="474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89523D7-7CE9-4107-BBAD-35002F1BBA2C}"/>
              </a:ext>
            </a:extLst>
          </p:cNvPr>
          <p:cNvSpPr/>
          <p:nvPr/>
        </p:nvSpPr>
        <p:spPr>
          <a:xfrm>
            <a:off x="8091055" y="3592945"/>
            <a:ext cx="360218" cy="843253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0" y="172016"/>
            <a:ext cx="8111905" cy="669956"/>
          </a:xfrm>
        </p:spPr>
        <p:txBody>
          <a:bodyPr>
            <a:normAutofit fontScale="90000"/>
          </a:bodyPr>
          <a:lstStyle/>
          <a:p>
            <a:pPr algn="ctr"/>
            <a:r>
              <a:rPr lang="en-ZA" sz="44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Reflection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956" y="973783"/>
            <a:ext cx="3271200" cy="387717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Traffic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Incident Management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5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4AB4A-1690-4E1F-B7BE-599A6D4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54" y="983062"/>
            <a:ext cx="5050192" cy="336019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76FD1-6E4F-4FA9-8EBC-C311CECC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11"/>
            <a:ext cx="9144000" cy="18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E0D53-D534-4343-80AE-850F6CDE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484"/>
            <a:ext cx="9144000" cy="182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63011-673A-416B-9B91-A7C7C9657680}"/>
              </a:ext>
            </a:extLst>
          </p:cNvPr>
          <p:cNvSpPr txBox="1"/>
          <p:nvPr/>
        </p:nvSpPr>
        <p:spPr>
          <a:xfrm>
            <a:off x="279637" y="1368911"/>
            <a:ext cx="31398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To improve safety, reliability of travel, and efficiency of incident response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0121A-21D9-42F8-8636-F83C54F22EF4}"/>
              </a:ext>
            </a:extLst>
          </p:cNvPr>
          <p:cNvSpPr txBox="1"/>
          <p:nvPr/>
        </p:nvSpPr>
        <p:spPr>
          <a:xfrm>
            <a:off x="708859" y="2800868"/>
            <a:ext cx="228139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Python/Pandas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D0C72-640D-4327-977D-D8F56F976118}"/>
              </a:ext>
            </a:extLst>
          </p:cNvPr>
          <p:cNvSpPr txBox="1"/>
          <p:nvPr/>
        </p:nvSpPr>
        <p:spPr>
          <a:xfrm>
            <a:off x="322254" y="2426383"/>
            <a:ext cx="305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11209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921" y="1730288"/>
            <a:ext cx="2825592" cy="438568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Analyzed for Interstates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BC8AF-B338-4249-A822-09ED9556E4B0}"/>
              </a:ext>
            </a:extLst>
          </p:cNvPr>
          <p:cNvSpPr/>
          <p:nvPr/>
        </p:nvSpPr>
        <p:spPr>
          <a:xfrm>
            <a:off x="7477998" y="209877"/>
            <a:ext cx="1495425" cy="7143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Placeholder 31" descr="A picture containing text, outdoor, sky, street&#10;&#10;Description automatically generated">
            <a:extLst>
              <a:ext uri="{FF2B5EF4-FFF2-40B4-BE49-F238E27FC236}">
                <a16:creationId xmlns:a16="http://schemas.microsoft.com/office/drawing/2014/main" id="{C3FBEB19-3296-43F2-BCFA-0989ECE83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869" b="13869"/>
          <a:stretch>
            <a:fillRect/>
          </a:stretch>
        </p:blipFill>
        <p:spPr>
          <a:xfrm>
            <a:off x="723918" y="677801"/>
            <a:ext cx="3676935" cy="3676935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EE40F97-9E5F-4BA6-BCDB-2C6B7EB1CD7A}"/>
              </a:ext>
            </a:extLst>
          </p:cNvPr>
          <p:cNvSpPr/>
          <p:nvPr/>
        </p:nvSpPr>
        <p:spPr>
          <a:xfrm>
            <a:off x="4636560" y="2904115"/>
            <a:ext cx="2204994" cy="7143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3266" y="497386"/>
            <a:ext cx="3857625" cy="1108762"/>
          </a:xfrm>
        </p:spPr>
        <p:txBody>
          <a:bodyPr/>
          <a:lstStyle/>
          <a:p>
            <a:pPr algn="ctr"/>
            <a:r>
              <a:rPr lang="en-US" sz="3200" dirty="0"/>
              <a:t>Traffic Incident Management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8053BB6-5FF0-458C-AC0F-93F545A467D9}"/>
              </a:ext>
            </a:extLst>
          </p:cNvPr>
          <p:cNvSpPr txBox="1">
            <a:spLocks/>
          </p:cNvSpPr>
          <p:nvPr/>
        </p:nvSpPr>
        <p:spPr>
          <a:xfrm>
            <a:off x="5428758" y="2020101"/>
            <a:ext cx="2825592" cy="4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Nashville, Tennessee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50910-E57B-4880-8814-D8804993C536}"/>
              </a:ext>
            </a:extLst>
          </p:cNvPr>
          <p:cNvSpPr txBox="1"/>
          <p:nvPr/>
        </p:nvSpPr>
        <p:spPr>
          <a:xfrm>
            <a:off x="4165147" y="2949033"/>
            <a:ext cx="5033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Suzanne Saggio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09543-8D38-4980-8C43-DC509AD74691}"/>
              </a:ext>
            </a:extLst>
          </p:cNvPr>
          <p:cNvSpPr txBox="1"/>
          <p:nvPr/>
        </p:nvSpPr>
        <p:spPr>
          <a:xfrm>
            <a:off x="4165147" y="3484204"/>
            <a:ext cx="5033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Nashville Software School - DDA5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07D16-F329-4C05-BCAC-B321085F933F}"/>
              </a:ext>
            </a:extLst>
          </p:cNvPr>
          <p:cNvSpPr txBox="1"/>
          <p:nvPr/>
        </p:nvSpPr>
        <p:spPr>
          <a:xfrm>
            <a:off x="4110139" y="3877380"/>
            <a:ext cx="503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suzannesaggio@gmail.com</a:t>
            </a:r>
          </a:p>
          <a:p>
            <a:pPr algn="ctr"/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70F4F06-CA50-4D01-8DE6-82766445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80"/>
            <a:ext cx="9144000" cy="289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1CDE0-DAB8-4C61-B46B-84E41EF5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84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A7BA2-19E9-45B6-BD20-7D36C8ADF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8533"/>
            <a:ext cx="9144000" cy="1849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78EC943-4579-4595-8CD0-ACA971B86E47}"/>
              </a:ext>
            </a:extLst>
          </p:cNvPr>
          <p:cNvSpPr txBox="1">
            <a:spLocks/>
          </p:cNvSpPr>
          <p:nvPr/>
        </p:nvSpPr>
        <p:spPr>
          <a:xfrm>
            <a:off x="2542805" y="563151"/>
            <a:ext cx="8554189" cy="70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sz="4000" dirty="0">
                <a:latin typeface="Helvetica Neue" panose="020B0604020202020204" charset="0"/>
                <a:cs typeface="Helvetica Neue" panose="020B0604020202020204" charset="0"/>
              </a:rPr>
              <a:t>TDOT Regions</a:t>
            </a:r>
          </a:p>
        </p:txBody>
      </p:sp>
    </p:spTree>
    <p:extLst>
      <p:ext uri="{BB962C8B-B14F-4D97-AF65-F5344CB8AC3E}">
        <p14:creationId xmlns:p14="http://schemas.microsoft.com/office/powerpoint/2010/main" val="26954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05" y="248589"/>
            <a:ext cx="8554189" cy="705136"/>
          </a:xfrm>
        </p:spPr>
        <p:txBody>
          <a:bodyPr/>
          <a:lstStyle/>
          <a:p>
            <a:r>
              <a:rPr lang="en-US" sz="4000" dirty="0">
                <a:latin typeface="Helvetica Neue" panose="020B0604020202020204" charset="0"/>
                <a:cs typeface="Helvetica Neue" panose="020B0604020202020204" charset="0"/>
              </a:rPr>
              <a:t>TDOT Region 3 TMC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indoor, desk&#10;&#10;Description automatically generated">
            <a:extLst>
              <a:ext uri="{FF2B5EF4-FFF2-40B4-BE49-F238E27FC236}">
                <a16:creationId xmlns:a16="http://schemas.microsoft.com/office/drawing/2014/main" id="{67105772-BF34-49DE-BE11-793B2D49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2" y="1233900"/>
            <a:ext cx="5268455" cy="308497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Two people sitting at a desk in front of a large screen&#10;&#10;Description automatically generated with low confidence">
            <a:extLst>
              <a:ext uri="{FF2B5EF4-FFF2-40B4-BE49-F238E27FC236}">
                <a16:creationId xmlns:a16="http://schemas.microsoft.com/office/drawing/2014/main" id="{5647B140-9E0B-4646-B4A9-31AA20AA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332" y="2375788"/>
            <a:ext cx="3154549" cy="2365911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2A3E2C-2135-422D-8292-052F27CFC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79" y="1295678"/>
            <a:ext cx="2780916" cy="8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C267B64-4B8D-4CEE-AEC5-F86DBF40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76" y="685855"/>
            <a:ext cx="2167351" cy="188589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185" y="576938"/>
            <a:ext cx="4750934" cy="2046553"/>
          </a:xfrm>
          <a:solidFill>
            <a:srgbClr val="2C567A">
              <a:alpha val="86000"/>
            </a:srgb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Incident Management (TIM) consists of a planned and coordinated multi-disciplinary process to detect, respond to, and clear traffic incidents and restore traffic flow as safely and quickly as possible.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4974DF61-E7AF-471F-92AA-2341A5E1A1A2}"/>
              </a:ext>
            </a:extLst>
          </p:cNvPr>
          <p:cNvSpPr/>
          <p:nvPr/>
        </p:nvSpPr>
        <p:spPr>
          <a:xfrm>
            <a:off x="7268361" y="3066359"/>
            <a:ext cx="140043" cy="197193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ity skyline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91CCBA1A-03AE-4640-A8C7-937F94426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34" b="90479" l="4722" r="99268">
                        <a14:foregroundMark x1="2123" y1="80127" x2="9224" y2="79492"/>
                        <a14:foregroundMark x1="9224" y1="79492" x2="11859" y2="70801"/>
                        <a14:foregroundMark x1="11859" y1="70801" x2="10176" y2="79834"/>
                        <a14:foregroundMark x1="10176" y1="79834" x2="2782" y2="81836"/>
                        <a14:foregroundMark x1="2782" y1="81836" x2="17570" y2="79004"/>
                        <a14:foregroundMark x1="17570" y1="79004" x2="12958" y2="70117"/>
                        <a14:foregroundMark x1="12958" y1="70117" x2="9956" y2="78955"/>
                        <a14:foregroundMark x1="9956" y1="78955" x2="4100" y2="85303"/>
                        <a14:foregroundMark x1="4100" y1="85303" x2="19363" y2="78955"/>
                        <a14:foregroundMark x1="19363" y1="78955" x2="23792" y2="71582"/>
                        <a14:foregroundMark x1="23792" y1="71582" x2="31223" y2="66797"/>
                        <a14:foregroundMark x1="31223" y1="66797" x2="38690" y2="67725"/>
                        <a14:foregroundMark x1="38690" y1="67725" x2="52709" y2="66064"/>
                        <a14:foregroundMark x1="52709" y1="66064" x2="68411" y2="67529"/>
                        <a14:foregroundMark x1="68411" y1="67529" x2="77306" y2="67432"/>
                        <a14:foregroundMark x1="77306" y1="67432" x2="82870" y2="61816"/>
                        <a14:foregroundMark x1="82870" y1="61816" x2="76061" y2="65869"/>
                        <a14:foregroundMark x1="76061" y1="65869" x2="83712" y2="67139"/>
                        <a14:foregroundMark x1="83712" y1="67139" x2="84334" y2="76953"/>
                        <a14:foregroundMark x1="84334" y1="76953" x2="83675" y2="67725"/>
                        <a14:foregroundMark x1="83675" y1="67725" x2="85249" y2="77686"/>
                        <a14:foregroundMark x1="85249" y1="77686" x2="92496" y2="81982"/>
                        <a14:foregroundMark x1="92496" y1="81982" x2="36713" y2="85693"/>
                        <a14:foregroundMark x1="36713" y1="85693" x2="28111" y2="81836"/>
                        <a14:foregroundMark x1="28111" y1="81836" x2="28294" y2="72119"/>
                        <a14:foregroundMark x1="28294" y1="72119" x2="22365" y2="80029"/>
                        <a14:foregroundMark x1="22365" y1="80029" x2="29612" y2="73877"/>
                        <a14:foregroundMark x1="29612" y1="73877" x2="20571" y2="81836"/>
                        <a14:foregroundMark x1="20571" y1="81836" x2="29392" y2="76660"/>
                        <a14:foregroundMark x1="29392" y1="76660" x2="23023" y2="80615"/>
                        <a14:foregroundMark x1="23023" y1="80615" x2="33821" y2="73438"/>
                        <a14:foregroundMark x1="33821" y1="73438" x2="25842" y2="79639"/>
                        <a14:foregroundMark x1="25842" y1="79639" x2="32357" y2="75293"/>
                        <a14:foregroundMark x1="32357" y1="75293" x2="16618" y2="85693"/>
                        <a14:foregroundMark x1="16618" y1="85693" x2="3624" y2="88574"/>
                        <a14:foregroundMark x1="3624" y1="88574" x2="12408" y2="88818"/>
                        <a14:foregroundMark x1="12408" y1="88818" x2="3038" y2="89697"/>
                        <a14:foregroundMark x1="3038" y1="89697" x2="13287" y2="89209"/>
                        <a14:foregroundMark x1="13287" y1="89209" x2="9370" y2="87891"/>
                        <a14:foregroundMark x1="6442" y1="79541" x2="476" y2="85840"/>
                        <a14:foregroundMark x1="476" y1="85840" x2="7650" y2="86279"/>
                        <a14:foregroundMark x1="7650" y1="86279" x2="988" y2="89697"/>
                        <a14:foregroundMark x1="988" y1="89697" x2="8382" y2="89551"/>
                        <a14:foregroundMark x1="8382" y1="89551" x2="8529" y2="90479"/>
                        <a14:foregroundMark x1="5600" y1="81982" x2="4758" y2="80469"/>
                        <a14:foregroundMark x1="6296" y1="83447" x2="6296" y2="83447"/>
                        <a14:foregroundMark x1="43375" y1="79004" x2="49195" y2="73096"/>
                        <a14:foregroundMark x1="49195" y1="73096" x2="40666" y2="73584"/>
                        <a14:foregroundMark x1="40666" y1="73584" x2="46925" y2="68652"/>
                        <a14:foregroundMark x1="46925" y1="68652" x2="41142" y2="75000"/>
                        <a14:foregroundMark x1="41142" y1="75000" x2="51501" y2="75049"/>
                        <a14:foregroundMark x1="51501" y1="75049" x2="40996" y2="76221"/>
                        <a14:foregroundMark x1="40996" y1="76221" x2="51794" y2="75684"/>
                        <a14:foregroundMark x1="51794" y1="75684" x2="41545" y2="77393"/>
                        <a14:foregroundMark x1="41545" y1="77393" x2="49305" y2="77734"/>
                        <a14:foregroundMark x1="49305" y1="77734" x2="41654" y2="78955"/>
                        <a14:foregroundMark x1="41654" y1="78955" x2="48463" y2="81592"/>
                        <a14:foregroundMark x1="48463" y1="81592" x2="40996" y2="82861"/>
                        <a14:foregroundMark x1="40996" y1="82861" x2="49195" y2="81836"/>
                        <a14:foregroundMark x1="49195" y1="81836" x2="44290" y2="75098"/>
                        <a14:foregroundMark x1="44290" y1="75098" x2="61347" y2="78613"/>
                        <a14:foregroundMark x1="61347" y1="78613" x2="52123" y2="81104"/>
                        <a14:foregroundMark x1="52123" y1="81104" x2="61896" y2="80664"/>
                        <a14:foregroundMark x1="61896" y1="80664" x2="52635" y2="82861"/>
                        <a14:foregroundMark x1="52635" y1="82861" x2="82247" y2="83398"/>
                        <a14:foregroundMark x1="82247" y1="83398" x2="74524" y2="84619"/>
                        <a14:foregroundMark x1="74524" y1="84619" x2="88690" y2="83838"/>
                        <a14:foregroundMark x1="88690" y1="83838" x2="79173" y2="83789"/>
                        <a14:foregroundMark x1="79173" y1="83789" x2="92130" y2="83057"/>
                        <a14:foregroundMark x1="92130" y1="83057" x2="98389" y2="87012"/>
                        <a14:foregroundMark x1="98389" y1="87012" x2="90007" y2="88623"/>
                        <a14:foregroundMark x1="90007" y1="88623" x2="97035" y2="88623"/>
                        <a14:foregroundMark x1="97035" y1="88623" x2="88946" y2="89307"/>
                        <a14:foregroundMark x1="88946" y1="89307" x2="98463" y2="88477"/>
                        <a14:foregroundMark x1="98463" y1="88477" x2="84773" y2="88574"/>
                        <a14:foregroundMark x1="84773" y1="88574" x2="96742" y2="88477"/>
                        <a14:foregroundMark x1="96742" y1="88477" x2="86054" y2="91797"/>
                        <a14:foregroundMark x1="86054" y1="91797" x2="93997" y2="90234"/>
                        <a14:foregroundMark x1="93997" y1="90234" x2="86018" y2="90332"/>
                        <a14:foregroundMark x1="86018" y1="90332" x2="93521" y2="89844"/>
                        <a14:foregroundMark x1="93521" y1="89844" x2="99268" y2="84033"/>
                        <a14:foregroundMark x1="99268" y1="84033" x2="87994" y2="86133"/>
                        <a14:foregroundMark x1="87994" y1="86133" x2="80747" y2="83691"/>
                        <a14:foregroundMark x1="80747" y1="83691" x2="77562" y2="65137"/>
                        <a14:foregroundMark x1="77562" y1="65137" x2="82943" y2="59131"/>
                        <a14:foregroundMark x1="82943" y1="59131" x2="83272" y2="69629"/>
                        <a14:foregroundMark x1="83272" y1="69629" x2="85578" y2="78711"/>
                        <a14:foregroundMark x1="85578" y1="78711" x2="70974" y2="79541"/>
                        <a14:foregroundMark x1="70974" y1="79541" x2="65300" y2="71973"/>
                        <a14:foregroundMark x1="65300" y1="71973" x2="51135" y2="71045"/>
                        <a14:foregroundMark x1="35578" y1="66992" x2="28514" y2="66406"/>
                        <a14:foregroundMark x1="28514" y1="66406" x2="23133" y2="72949"/>
                        <a14:foregroundMark x1="23133" y1="72949" x2="29612" y2="66797"/>
                        <a14:foregroundMark x1="29612" y1="66797" x2="23353" y2="72559"/>
                        <a14:foregroundMark x1="23353" y1="72559" x2="16142" y2="73291"/>
                        <a14:foregroundMark x1="16142" y1="73291" x2="10944" y2="67139"/>
                        <a14:foregroundMark x1="10944" y1="67139" x2="10176" y2="76660"/>
                        <a14:foregroundMark x1="10176" y1="76660" x2="20717" y2="79395"/>
                        <a14:foregroundMark x1="20717" y1="79395" x2="40154" y2="74756"/>
                        <a14:foregroundMark x1="40154" y1="74756" x2="47182" y2="70508"/>
                        <a14:foregroundMark x1="47182" y1="70508" x2="63653" y2="71777"/>
                        <a14:foregroundMark x1="63653" y1="71777" x2="70864" y2="71045"/>
                        <a14:foregroundMark x1="70864" y1="71045" x2="76391" y2="64355"/>
                        <a14:foregroundMark x1="76391" y1="64355" x2="82504" y2="69141"/>
                        <a14:foregroundMark x1="82504" y1="69141" x2="82504" y2="69727"/>
                        <a14:foregroundMark x1="92387" y1="82178" x2="98609" y2="81592"/>
                        <a14:foregroundMark x1="86274" y1="77539" x2="84883" y2="76025"/>
                        <a14:foregroundMark x1="85432" y1="76416" x2="86127" y2="76025"/>
                        <a14:foregroundMark x1="86969" y1="78467" x2="87518" y2="79004"/>
                        <a14:foregroundMark x1="75000" y1="66797" x2="81223" y2="62451"/>
                        <a14:foregroundMark x1="81223" y1="62451" x2="83748" y2="64941"/>
                        <a14:foregroundMark x1="77160" y1="58887" x2="78807" y2="63086"/>
                        <a14:foregroundMark x1="76977" y1="59863" x2="75952" y2="65576"/>
                        <a14:foregroundMark x1="76245" y1="60254" x2="76464" y2="63672"/>
                        <a14:foregroundMark x1="76135" y1="59180" x2="76354" y2="59424"/>
                        <a14:foregroundMark x1="76135" y1="59277" x2="77562" y2="59961"/>
                        <a14:foregroundMark x1="76061" y1="58887" x2="81113" y2="61572"/>
                        <a14:foregroundMark x1="81113" y1="61572" x2="81955" y2="60938"/>
                        <a14:foregroundMark x1="78294" y1="60498" x2="77489" y2="59570"/>
                        <a14:foregroundMark x1="12408" y1="61768" x2="11420" y2="67139"/>
                        <a14:foregroundMark x1="12225" y1="66309" x2="12006" y2="64844"/>
                        <a14:foregroundMark x1="83236" y1="59473" x2="83748" y2="66846"/>
                        <a14:foregroundMark x1="83236" y1="58643" x2="82943" y2="58789"/>
                        <a14:foregroundMark x1="82943" y1="59082" x2="83638" y2="58936"/>
                        <a14:foregroundMark x1="61420" y1="66699" x2="61018" y2="66846"/>
                        <a14:foregroundMark x1="60725" y1="66064" x2="61603" y2="66064"/>
                        <a14:foregroundMark x1="60725" y1="66309" x2="61310" y2="66064"/>
                        <a14:foregroundMark x1="61933" y1="66309" x2="60725" y2="65918"/>
                        <a14:foregroundMark x1="12811" y1="67139" x2="13104" y2="63232"/>
                        <a14:foregroundMark x1="13104" y1="66992" x2="14202" y2="69678"/>
                        <a14:foregroundMark x1="13324" y1="66992" x2="14312" y2="69824"/>
                        <a14:foregroundMark x1="14531" y1="70605" x2="13214" y2="66699"/>
                        <a14:foregroundMark x1="23463" y1="71680" x2="26684" y2="66455"/>
                        <a14:foregroundMark x1="26684" y1="66455" x2="23572" y2="70850"/>
                        <a14:foregroundMark x1="24378" y1="66602" x2="24597" y2="67383"/>
                      </a14:backgroundRemoval>
                    </a14:imgEffect>
                  </a14:imgLayer>
                </a14:imgProps>
              </a:ext>
            </a:extLst>
          </a:blip>
          <a:srcRect l="2245" t="57769" r="1154" b="9930"/>
          <a:stretch/>
        </p:blipFill>
        <p:spPr>
          <a:xfrm>
            <a:off x="0" y="2880123"/>
            <a:ext cx="9144000" cy="2291952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3D7496A-7B9D-452E-AB42-3FF6F2117ABB}"/>
              </a:ext>
            </a:extLst>
          </p:cNvPr>
          <p:cNvSpPr txBox="1">
            <a:spLocks/>
          </p:cNvSpPr>
          <p:nvPr/>
        </p:nvSpPr>
        <p:spPr>
          <a:xfrm>
            <a:off x="399681" y="315501"/>
            <a:ext cx="3638920" cy="70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4000" dirty="0">
                <a:latin typeface="Helvetica Neue" panose="020B0604020202020204" charset="0"/>
                <a:cs typeface="Helvetica Neue" panose="020B0604020202020204" charset="0"/>
              </a:rPr>
              <a:t>Nashville, TN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8AFDA5-E3EB-4CA0-B090-C77138D0F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111"/>
            <a:ext cx="9144000" cy="1828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1A7A1D7-F8E7-41AB-881C-0E9A10D498C0}"/>
              </a:ext>
            </a:extLst>
          </p:cNvPr>
          <p:cNvGrpSpPr/>
          <p:nvPr/>
        </p:nvGrpSpPr>
        <p:grpSpPr>
          <a:xfrm>
            <a:off x="1425364" y="1885623"/>
            <a:ext cx="1571997" cy="1732368"/>
            <a:chOff x="1685967" y="1392790"/>
            <a:chExt cx="1571997" cy="17323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D72717-36DC-40FE-BC7F-C1FC37208D2F}"/>
                </a:ext>
              </a:extLst>
            </p:cNvPr>
            <p:cNvSpPr txBox="1"/>
            <p:nvPr/>
          </p:nvSpPr>
          <p:spPr>
            <a:xfrm>
              <a:off x="1685967" y="1698367"/>
              <a:ext cx="15719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2020   689,447</a:t>
              </a:r>
            </a:p>
            <a:p>
              <a:pPr marL="342900" indent="-342900">
                <a:buAutoNum type="arabicPlain" startAt="2010"/>
              </a:pPr>
              <a:r>
                <a:rPr lang="en-US" sz="1600" dirty="0"/>
                <a:t>   601,222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E018EF-D614-4BD7-96C3-CFE83AAD01F4}"/>
                </a:ext>
              </a:extLst>
            </p:cNvPr>
            <p:cNvSpPr txBox="1"/>
            <p:nvPr/>
          </p:nvSpPr>
          <p:spPr>
            <a:xfrm>
              <a:off x="1857418" y="1392790"/>
              <a:ext cx="12290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Population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55D42F-38D5-4DD9-8B51-E36A5044D27C}"/>
                </a:ext>
              </a:extLst>
            </p:cNvPr>
            <p:cNvSpPr txBox="1"/>
            <p:nvPr/>
          </p:nvSpPr>
          <p:spPr>
            <a:xfrm>
              <a:off x="1685969" y="2355717"/>
              <a:ext cx="1571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C567A"/>
                  </a:solidFill>
                </a:rPr>
                <a:t>13% Increase</a:t>
              </a:r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AAEA30-9F05-463E-AA02-F725155995DE}"/>
              </a:ext>
            </a:extLst>
          </p:cNvPr>
          <p:cNvSpPr txBox="1"/>
          <p:nvPr/>
        </p:nvSpPr>
        <p:spPr>
          <a:xfrm>
            <a:off x="856438" y="995814"/>
            <a:ext cx="27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C567A"/>
                </a:solidFill>
              </a:rPr>
              <a:t>Largest City in US</a:t>
            </a:r>
          </a:p>
          <a:p>
            <a:endParaRPr lang="en-US" dirty="0"/>
          </a:p>
          <a:p>
            <a:pPr algn="ctr"/>
            <a:r>
              <a:rPr lang="en-US" sz="1600" b="1" dirty="0">
                <a:solidFill>
                  <a:srgbClr val="2C567A"/>
                </a:solidFill>
              </a:rPr>
              <a:t>Largest City in Tennessee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6163"/>
            <a:ext cx="8839200" cy="87531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The Balance of Safety and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471" y="1290760"/>
            <a:ext cx="3086100" cy="342900"/>
          </a:xfrm>
        </p:spPr>
        <p:txBody>
          <a:bodyPr vert="horz" lIns="68580" tIns="34290" rIns="68580" bIns="34290" rtlCol="0" anchor="b">
            <a:normAutofit fontScale="92500" lnSpcReduction="10000"/>
          </a:bodyPr>
          <a:lstStyle/>
          <a:p>
            <a:r>
              <a:rPr lang="en-US" sz="2400" b="1" dirty="0">
                <a:solidFill>
                  <a:srgbClr val="2C5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6803" y="1208311"/>
            <a:ext cx="3988928" cy="481680"/>
          </a:xfrm>
        </p:spPr>
        <p:txBody>
          <a:bodyPr anchor="b">
            <a:noAutofit/>
          </a:bodyPr>
          <a:lstStyle/>
          <a:p>
            <a:r>
              <a:rPr lang="en-US" sz="2200" b="1" dirty="0">
                <a:solidFill>
                  <a:srgbClr val="2C5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Impacts of Traffic Incidents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1591" y="1817286"/>
            <a:ext cx="3245315" cy="7386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Blockage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Detour Options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7436" y="1828806"/>
            <a:ext cx="3276524" cy="70112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Lanes Closed or Blocked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Impedes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91591" y="2842034"/>
            <a:ext cx="2400273" cy="390558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2C5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Safety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6803" y="2857455"/>
            <a:ext cx="4156364" cy="390558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2C5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Secondary Crashes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591" y="3423591"/>
            <a:ext cx="3086100" cy="10858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 Victims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Emergency Responders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7436" y="3422510"/>
            <a:ext cx="3086100" cy="9941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Control Devices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A9D0A4-F2BB-4426-83EC-F8498C2C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11"/>
            <a:ext cx="9144000" cy="182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61F808-F80F-425A-AF14-8BC5EC80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830"/>
            <a:ext cx="91440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E457FC-9C5C-4530-B8CC-36202286F7CD}"/>
              </a:ext>
            </a:extLst>
          </p:cNvPr>
          <p:cNvSpPr txBox="1">
            <a:spLocks/>
          </p:cNvSpPr>
          <p:nvPr/>
        </p:nvSpPr>
        <p:spPr>
          <a:xfrm>
            <a:off x="346705" y="87057"/>
            <a:ext cx="8466555" cy="875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FHWA Incident 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7B982-62C6-45BA-BA1C-2542380A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1" y="1081254"/>
            <a:ext cx="6966997" cy="3433707"/>
          </a:xfrm>
          <a:prstGeom prst="rect">
            <a:avLst/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7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3D11-8F6A-4158-A87E-F8213AB7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4277"/>
          </a:xfrm>
        </p:spPr>
        <p:txBody>
          <a:bodyPr>
            <a:noAutofit/>
          </a:bodyPr>
          <a:lstStyle/>
          <a:p>
            <a:r>
              <a:rPr lang="en-US" sz="3900" dirty="0">
                <a:solidFill>
                  <a:schemeClr val="tx1"/>
                </a:solidFill>
                <a:latin typeface="Helvetica Neue" panose="020B0604020202020204" charset="0"/>
                <a:cs typeface="Helvetica Neue" panose="020B0604020202020204" charset="0"/>
              </a:rPr>
              <a:t>Data Analysis on Interstate Highways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3F136-1BA6-41A9-8FC3-A16F8D9A4B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5618" y="1141271"/>
            <a:ext cx="2792060" cy="2250960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Helvetica Neue" panose="020B0604020202020204" charset="0"/>
                <a:cs typeface="Helvetica Neue" panose="020B0604020202020204" charset="0"/>
              </a:rPr>
              <a:t>TDOT TMC Incident Database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latin typeface="Helvetica Neue" panose="020B0604020202020204" charset="0"/>
              <a:cs typeface="Helvetica Neue" panose="020B0604020202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Helvetica Neue" panose="020B0604020202020204" charset="0"/>
                <a:cs typeface="Helvetica Neue" panose="020B0604020202020204" charset="0"/>
              </a:rPr>
              <a:t>TDOT Asset Management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latin typeface="Helvetica Neue" panose="020B0604020202020204" charset="0"/>
              <a:cs typeface="Helvetica Neue" panose="020B0604020202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Helvetica Neue" panose="020B0604020202020204" charset="0"/>
                <a:cs typeface="Helvetica Neue" panose="020B0604020202020204" charset="0"/>
              </a:rPr>
              <a:t>National Weather Service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latin typeface="Helvetica Neue" panose="020B0604020202020204" charset="0"/>
              <a:cs typeface="Helvetica Neue" panose="020B0604020202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Helvetica Neue" panose="020B0604020202020204" charset="0"/>
                <a:cs typeface="Helvetica Neue" panose="020B0604020202020204" charset="0"/>
              </a:rPr>
              <a:t>FHWA Operations Procedures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B28E22-4616-4868-9D20-746EDFFD73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76182" y="1352416"/>
            <a:ext cx="2792060" cy="35349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Helvetica Neue" panose="020B0604020202020204" charset="0"/>
                <a:cs typeface="Helvetica Neue" panose="020B0604020202020204" charset="0"/>
              </a:rPr>
              <a:t>Nov 1, 2020 to Oct 31, 2021</a:t>
            </a:r>
          </a:p>
          <a:p>
            <a:pPr algn="l"/>
            <a:endParaRPr lang="en-US" sz="1600" dirty="0">
              <a:solidFill>
                <a:srgbClr val="2C567A"/>
              </a:solidFill>
              <a:latin typeface="Helvetica Neue" panose="020B0604020202020204" charset="0"/>
              <a:cs typeface="Helvetica Neue" panose="020B060402020202020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B2B425-F7FA-46BF-8CED-FD89E360EC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46891" y="1099148"/>
            <a:ext cx="3014415" cy="2335206"/>
          </a:xfrm>
        </p:spPr>
        <p:txBody>
          <a:bodyPr anchor="ctr">
            <a:normAutofit/>
          </a:bodyPr>
          <a:lstStyle/>
          <a:p>
            <a:pPr algn="l"/>
            <a:r>
              <a:rPr lang="en-US" sz="1400" dirty="0">
                <a:latin typeface="Helvetica Neue" panose="020B0604020202020204" charset="0"/>
                <a:cs typeface="Helvetica Neue" panose="020B0604020202020204" charset="0"/>
              </a:rPr>
              <a:t>The data was vetted with background assistance from various TDOT employees. </a:t>
            </a:r>
          </a:p>
          <a:p>
            <a:pPr algn="l"/>
            <a:r>
              <a:rPr lang="en-US" sz="1400" dirty="0">
                <a:latin typeface="Helvetica Neue" panose="020B0604020202020204" charset="0"/>
                <a:cs typeface="Helvetica Neue" panose="020B0604020202020204" charset="0"/>
              </a:rPr>
              <a:t>The data that was used in the analysis was a matter of background knowledge from TDOT. </a:t>
            </a:r>
          </a:p>
          <a:p>
            <a:pPr algn="l"/>
            <a:r>
              <a:rPr lang="en-US" sz="1400" dirty="0">
                <a:latin typeface="Helvetica Neue" panose="020B0604020202020204" charset="0"/>
                <a:cs typeface="Helvetica Neue" panose="020B0604020202020204" charset="0"/>
              </a:rPr>
              <a:t>There were requests made per TDOT, which influenced analysis conducted.</a:t>
            </a:r>
          </a:p>
        </p:txBody>
      </p:sp>
      <p:pic>
        <p:nvPicPr>
          <p:cNvPr id="14" name="Picture 13" descr="TDOT - Crash">
            <a:extLst>
              <a:ext uri="{FF2B5EF4-FFF2-40B4-BE49-F238E27FC236}">
                <a16:creationId xmlns:a16="http://schemas.microsoft.com/office/drawing/2014/main" id="{FB19419F-E32F-4170-9B2C-13E175E5D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91" y="3475688"/>
            <a:ext cx="3064609" cy="1789791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</p:pic>
      <p:pic>
        <p:nvPicPr>
          <p:cNvPr id="17" name="Picture 16" descr="Semi engulfed in flames shuts down Nashville traffic on I-40. PHOTO: TDOT Smartway Camera">
            <a:extLst>
              <a:ext uri="{FF2B5EF4-FFF2-40B4-BE49-F238E27FC236}">
                <a16:creationId xmlns:a16="http://schemas.microsoft.com/office/drawing/2014/main" id="{B5FDEE66-84F6-41F6-AF5F-CEEEADDF0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93" y="3475688"/>
            <a:ext cx="2928786" cy="178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19983AF-7F0A-4777-95DE-270E3D3C634A}"/>
              </a:ext>
            </a:extLst>
          </p:cNvPr>
          <p:cNvSpPr txBox="1">
            <a:spLocks/>
          </p:cNvSpPr>
          <p:nvPr/>
        </p:nvSpPr>
        <p:spPr>
          <a:xfrm>
            <a:off x="581488" y="681077"/>
            <a:ext cx="1322947" cy="58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buClrTx/>
            </a:pPr>
            <a:r>
              <a:rPr lang="en-US" sz="2400" u="sng" dirty="0">
                <a:solidFill>
                  <a:srgbClr val="2C567A"/>
                </a:solidFill>
                <a:latin typeface="Helvetica Neue" panose="020B0604020202020204" charset="0"/>
                <a:cs typeface="Helvetica Neue" panose="020B0604020202020204" charset="0"/>
              </a:rPr>
              <a:t>Data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D2CBB57-A8A7-491D-A68B-176A247EC5DA}"/>
              </a:ext>
            </a:extLst>
          </p:cNvPr>
          <p:cNvSpPr txBox="1">
            <a:spLocks/>
          </p:cNvSpPr>
          <p:nvPr/>
        </p:nvSpPr>
        <p:spPr>
          <a:xfrm>
            <a:off x="3677751" y="657267"/>
            <a:ext cx="1322948" cy="58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buClrTx/>
            </a:pPr>
            <a:r>
              <a:rPr lang="en-US" sz="2400" u="sng" dirty="0">
                <a:solidFill>
                  <a:srgbClr val="2C567A"/>
                </a:solidFill>
                <a:latin typeface="Helvetica Neue" panose="020B0604020202020204" charset="0"/>
                <a:cs typeface="Helvetica Neue" panose="020B0604020202020204" charset="0"/>
              </a:rPr>
              <a:t>Period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ACEB1CCD-4D2D-498C-8B15-DBD45B23AD81}"/>
              </a:ext>
            </a:extLst>
          </p:cNvPr>
          <p:cNvSpPr txBox="1">
            <a:spLocks/>
          </p:cNvSpPr>
          <p:nvPr/>
        </p:nvSpPr>
        <p:spPr>
          <a:xfrm>
            <a:off x="6601050" y="681077"/>
            <a:ext cx="1686073" cy="586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buClrTx/>
            </a:pPr>
            <a:r>
              <a:rPr lang="en-US" sz="2400" u="sng" dirty="0">
                <a:solidFill>
                  <a:srgbClr val="2C567A"/>
                </a:solidFill>
                <a:latin typeface="Helvetica Neue" panose="020B0604020202020204" charset="0"/>
                <a:cs typeface="Helvetica Neue" panose="020B0604020202020204" charset="0"/>
              </a:rPr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FEC47-D392-4F2A-86AF-38289868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204" y="3475688"/>
            <a:ext cx="3150605" cy="1789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379F52-55F1-415E-8482-98C80072AFC6}"/>
              </a:ext>
            </a:extLst>
          </p:cNvPr>
          <p:cNvSpPr txBox="1"/>
          <p:nvPr/>
        </p:nvSpPr>
        <p:spPr>
          <a:xfrm>
            <a:off x="3076182" y="1705912"/>
            <a:ext cx="279206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Helvetica Neue" panose="020B0604020202020204" charset="0"/>
                <a:ea typeface="+mn-ea"/>
                <a:cs typeface="Helvetica Neue" panose="020B0604020202020204" charset="0"/>
              </a:rPr>
              <a:t>Traffic Data</a:t>
            </a:r>
          </a:p>
          <a:p>
            <a:pPr algn="ctr"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Helvetica Neue" panose="020B0604020202020204" charset="0"/>
                <a:ea typeface="+mn-ea"/>
                <a:cs typeface="Helvetica Neue" panose="020B0604020202020204" charset="0"/>
              </a:rPr>
              <a:t>Weather Data </a:t>
            </a:r>
          </a:p>
          <a:p>
            <a:pPr algn="ctr" defTabSz="685800">
              <a:lnSpc>
                <a:spcPct val="150000"/>
              </a:lnSpc>
              <a:buClrTx/>
            </a:pPr>
            <a:r>
              <a:rPr lang="en-US" sz="1600" kern="1200" dirty="0">
                <a:solidFill>
                  <a:prstClr val="black"/>
                </a:solidFill>
                <a:latin typeface="Helvetica Neue" panose="020B0604020202020204" charset="0"/>
                <a:ea typeface="+mn-ea"/>
                <a:cs typeface="Helvetica Neue" panose="020B0604020202020204" charset="0"/>
              </a:rPr>
              <a:t>Asset Management Data</a:t>
            </a:r>
          </a:p>
        </p:txBody>
      </p:sp>
    </p:spTree>
    <p:extLst>
      <p:ext uri="{BB962C8B-B14F-4D97-AF65-F5344CB8AC3E}">
        <p14:creationId xmlns:p14="http://schemas.microsoft.com/office/powerpoint/2010/main" val="120483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01" y="624955"/>
            <a:ext cx="2064881" cy="287364"/>
          </a:xfrm>
        </p:spPr>
        <p:txBody>
          <a:bodyPr/>
          <a:lstStyle/>
          <a:p>
            <a:r>
              <a:rPr lang="en-US" sz="1800" dirty="0">
                <a:latin typeface="Helvetica Neue" panose="020B0604020202020204" charset="0"/>
                <a:cs typeface="Helvetica Neue" panose="020B0604020202020204" charset="0"/>
              </a:rPr>
              <a:t>Top 8 Incidents</a:t>
            </a:r>
            <a:endParaRPr lang="en-US" sz="1100" dirty="0">
              <a:latin typeface="Helvetica Neue" panose="020B0604020202020204" charset="0"/>
              <a:cs typeface="Helvetica Neue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E570-488C-4472-BE84-72824BE4B0D4}"/>
              </a:ext>
            </a:extLst>
          </p:cNvPr>
          <p:cNvSpPr/>
          <p:nvPr/>
        </p:nvSpPr>
        <p:spPr>
          <a:xfrm>
            <a:off x="247533" y="4633847"/>
            <a:ext cx="965447" cy="4159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E543B-C51A-4B65-9C05-3FDFF5D90833}"/>
              </a:ext>
            </a:extLst>
          </p:cNvPr>
          <p:cNvSpPr/>
          <p:nvPr/>
        </p:nvSpPr>
        <p:spPr>
          <a:xfrm>
            <a:off x="8388220" y="4633847"/>
            <a:ext cx="494523" cy="40468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E7B128-5102-47EF-9ADF-78C2839B0ECD}"/>
              </a:ext>
            </a:extLst>
          </p:cNvPr>
          <p:cNvSpPr txBox="1">
            <a:spLocks/>
          </p:cNvSpPr>
          <p:nvPr/>
        </p:nvSpPr>
        <p:spPr>
          <a:xfrm>
            <a:off x="247533" y="0"/>
            <a:ext cx="8635210" cy="69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cs typeface="Helvetica Neue" panose="020B0604020202020204" charset="0"/>
              </a:rPr>
              <a:t>Overview of Incident Types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A87BE05-4BAA-4DD5-8D13-0BCF3495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46110"/>
              </p:ext>
            </p:extLst>
          </p:nvPr>
        </p:nvGraphicFramePr>
        <p:xfrm>
          <a:off x="58705" y="964539"/>
          <a:ext cx="2431545" cy="2210723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1705686">
                  <a:extLst>
                    <a:ext uri="{9D8B030D-6E8A-4147-A177-3AD203B41FA5}">
                      <a16:colId xmlns:a16="http://schemas.microsoft.com/office/drawing/2014/main" val="1337758687"/>
                    </a:ext>
                  </a:extLst>
                </a:gridCol>
                <a:gridCol w="725859">
                  <a:extLst>
                    <a:ext uri="{9D8B030D-6E8A-4147-A177-3AD203B41FA5}">
                      <a16:colId xmlns:a16="http://schemas.microsoft.com/office/drawing/2014/main" val="1083124422"/>
                    </a:ext>
                  </a:extLst>
                </a:gridCol>
              </a:tblGrid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Disabled  Vehicles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19,210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402576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Multi Vehicle Crash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 5,493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546188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Abandoned Vehicle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4,841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4865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Debris on Roadway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1,908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48906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Single Vehicle Crash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1,216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48022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PD/Med/Fire Activity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06968"/>
                  </a:ext>
                </a:extLst>
              </a:tr>
              <a:tr h="2766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Overturned Vehicle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271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92055"/>
                  </a:ext>
                </a:extLst>
              </a:tr>
              <a:tr h="27087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Vehicle Fire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Helvetica Neue" panose="020B0604020202020204" charset="0"/>
                          <a:cs typeface="Helvetica Neue" panose="020B0604020202020204" charset="0"/>
                        </a:rPr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593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558C928-C6D2-44B8-9DB6-226847D2F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17324"/>
              </p:ext>
            </p:extLst>
          </p:nvPr>
        </p:nvGraphicFramePr>
        <p:xfrm>
          <a:off x="261257" y="3592769"/>
          <a:ext cx="1992304" cy="1463675"/>
        </p:xfrm>
        <a:graphic>
          <a:graphicData uri="http://schemas.openxmlformats.org/drawingml/2006/table">
            <a:tbl>
              <a:tblPr firstRow="1" bandRow="1">
                <a:tableStyleId>{C8336DD1-3591-4944-BAF0-83D3A77645D2}</a:tableStyleId>
              </a:tblPr>
              <a:tblGrid>
                <a:gridCol w="1992304">
                  <a:extLst>
                    <a:ext uri="{9D8B030D-6E8A-4147-A177-3AD203B41FA5}">
                      <a16:colId xmlns:a16="http://schemas.microsoft.com/office/drawing/2014/main" val="1989834840"/>
                    </a:ext>
                  </a:extLst>
                </a:gridCol>
              </a:tblGrid>
              <a:tr h="29273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Multi Vehicle Crash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70103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Single Vehicle Crash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5247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Overturned Vehicle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43589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Vehicle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60357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Jack-Knife Tractor Trailer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525612"/>
                  </a:ext>
                </a:extLst>
              </a:tr>
            </a:tbl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39BFCE-7F62-42AC-A772-C20B138E25D0}"/>
              </a:ext>
            </a:extLst>
          </p:cNvPr>
          <p:cNvSpPr txBox="1">
            <a:spLocks/>
          </p:cNvSpPr>
          <p:nvPr/>
        </p:nvSpPr>
        <p:spPr>
          <a:xfrm>
            <a:off x="72336" y="3224034"/>
            <a:ext cx="2181225" cy="316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>
                <a:latin typeface="Helvetica Neue" panose="020B0604020202020204" charset="0"/>
                <a:cs typeface="Helvetica Neue" panose="020B0604020202020204" charset="0"/>
              </a:rPr>
              <a:t>5 Focal Incidents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1830C7-D2B6-4AE2-8E7C-9AAB6364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82" y="964539"/>
            <a:ext cx="6304520" cy="407399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1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2_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446</Words>
  <Application>Microsoft Office PowerPoint</Application>
  <PresentationFormat>On-screen Show (16:9)</PresentationFormat>
  <Paragraphs>169</Paragraphs>
  <Slides>23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Bodoni MT</vt:lpstr>
      <vt:lpstr>Calibri Light</vt:lpstr>
      <vt:lpstr>Corbel</vt:lpstr>
      <vt:lpstr>Wingdings</vt:lpstr>
      <vt:lpstr>Arial</vt:lpstr>
      <vt:lpstr>Times New Roman</vt:lpstr>
      <vt:lpstr>Helvetica Neue</vt:lpstr>
      <vt:lpstr>Source Sans Pro Light</vt:lpstr>
      <vt:lpstr>Calibri</vt:lpstr>
      <vt:lpstr>1_Office Theme</vt:lpstr>
      <vt:lpstr>2_Office Theme</vt:lpstr>
      <vt:lpstr>Office Theme</vt:lpstr>
      <vt:lpstr>Package</vt:lpstr>
      <vt:lpstr>Traffic Incident Management</vt:lpstr>
      <vt:lpstr>PowerPoint Presentation</vt:lpstr>
      <vt:lpstr>PowerPoint Presentation</vt:lpstr>
      <vt:lpstr>PowerPoint Presentation</vt:lpstr>
      <vt:lpstr>PowerPoint Presentation</vt:lpstr>
      <vt:lpstr>The Balance of Safety and Mobility</vt:lpstr>
      <vt:lpstr>PowerPoint Presentation</vt:lpstr>
      <vt:lpstr>Data Analysis on Interstate Highways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Interstate Weather Analysis</vt:lpstr>
      <vt:lpstr>Incident Types based on Weather</vt:lpstr>
      <vt:lpstr>PowerPoint Presentation</vt:lpstr>
      <vt:lpstr>Clearance Time with Response</vt:lpstr>
      <vt:lpstr>PowerPoint Presentation</vt:lpstr>
      <vt:lpstr>PowerPoint Presentation</vt:lpstr>
      <vt:lpstr>Incident Types Clustered</vt:lpstr>
      <vt:lpstr>Reflection</vt:lpstr>
      <vt:lpstr>Traffic Incident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Accidents in Nashville</dc:title>
  <dc:creator>Moncivaez, Adam</dc:creator>
  <cp:lastModifiedBy>Suzanne Saggio</cp:lastModifiedBy>
  <cp:revision>246</cp:revision>
  <dcterms:modified xsi:type="dcterms:W3CDTF">2022-01-05T17:08:46Z</dcterms:modified>
</cp:coreProperties>
</file>